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84" r:id="rId3"/>
    <p:sldId id="287" r:id="rId4"/>
    <p:sldId id="286" r:id="rId5"/>
    <p:sldId id="285" r:id="rId6"/>
    <p:sldId id="291" r:id="rId7"/>
    <p:sldId id="293" r:id="rId8"/>
    <p:sldId id="292" r:id="rId9"/>
    <p:sldId id="280" r:id="rId10"/>
    <p:sldId id="295" r:id="rId11"/>
    <p:sldId id="296" r:id="rId12"/>
    <p:sldId id="297" r:id="rId13"/>
    <p:sldId id="298" r:id="rId14"/>
    <p:sldId id="299" r:id="rId15"/>
    <p:sldId id="300" r:id="rId16"/>
    <p:sldId id="301" r:id="rId17"/>
    <p:sldId id="302" r:id="rId18"/>
    <p:sldId id="303" r:id="rId19"/>
    <p:sldId id="305" r:id="rId20"/>
    <p:sldId id="304" r:id="rId21"/>
    <p:sldId id="306" r:id="rId22"/>
    <p:sldId id="307" r:id="rId23"/>
    <p:sldId id="308" r:id="rId24"/>
    <p:sldId id="309" r:id="rId25"/>
    <p:sldId id="310" r:id="rId26"/>
    <p:sldId id="312" r:id="rId27"/>
    <p:sldId id="313" r:id="rId28"/>
    <p:sldId id="314" r:id="rId29"/>
    <p:sldId id="315" r:id="rId30"/>
    <p:sldId id="316" r:id="rId31"/>
    <p:sldId id="317"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6" r:id="rId48"/>
    <p:sldId id="334" r:id="rId49"/>
    <p:sldId id="335" r:id="rId50"/>
    <p:sldId id="337" r:id="rId51"/>
    <p:sldId id="338" r:id="rId52"/>
    <p:sldId id="342" r:id="rId53"/>
    <p:sldId id="339" r:id="rId54"/>
    <p:sldId id="340" r:id="rId55"/>
    <p:sldId id="460" r:id="rId56"/>
    <p:sldId id="341" r:id="rId57"/>
    <p:sldId id="343"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9" r:id="rId83"/>
    <p:sldId id="368" r:id="rId84"/>
    <p:sldId id="370"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89" r:id="rId103"/>
    <p:sldId id="390" r:id="rId104"/>
    <p:sldId id="391" r:id="rId105"/>
    <p:sldId id="392" r:id="rId106"/>
    <p:sldId id="393" r:id="rId107"/>
    <p:sldId id="394" r:id="rId108"/>
    <p:sldId id="395" r:id="rId109"/>
    <p:sldId id="396" r:id="rId110"/>
    <p:sldId id="397" r:id="rId111"/>
    <p:sldId id="398" r:id="rId112"/>
    <p:sldId id="399" r:id="rId113"/>
    <p:sldId id="400" r:id="rId114"/>
    <p:sldId id="401" r:id="rId115"/>
    <p:sldId id="402" r:id="rId116"/>
    <p:sldId id="403" r:id="rId117"/>
    <p:sldId id="404" r:id="rId118"/>
    <p:sldId id="405" r:id="rId119"/>
    <p:sldId id="406" r:id="rId120"/>
    <p:sldId id="407" r:id="rId121"/>
    <p:sldId id="408" r:id="rId122"/>
    <p:sldId id="409" r:id="rId123"/>
    <p:sldId id="410" r:id="rId124"/>
    <p:sldId id="411" r:id="rId125"/>
    <p:sldId id="412" r:id="rId126"/>
    <p:sldId id="413" r:id="rId127"/>
    <p:sldId id="414" r:id="rId128"/>
    <p:sldId id="415" r:id="rId129"/>
    <p:sldId id="416" r:id="rId130"/>
    <p:sldId id="417" r:id="rId131"/>
    <p:sldId id="418" r:id="rId132"/>
    <p:sldId id="419" r:id="rId133"/>
    <p:sldId id="420" r:id="rId134"/>
    <p:sldId id="421" r:id="rId135"/>
    <p:sldId id="422" r:id="rId136"/>
    <p:sldId id="423" r:id="rId137"/>
    <p:sldId id="424" r:id="rId138"/>
    <p:sldId id="425" r:id="rId139"/>
    <p:sldId id="426" r:id="rId140"/>
    <p:sldId id="427" r:id="rId141"/>
    <p:sldId id="428" r:id="rId142"/>
    <p:sldId id="429" r:id="rId143"/>
    <p:sldId id="430" r:id="rId144"/>
    <p:sldId id="431" r:id="rId145"/>
    <p:sldId id="432" r:id="rId146"/>
    <p:sldId id="433" r:id="rId147"/>
    <p:sldId id="434" r:id="rId148"/>
    <p:sldId id="435" r:id="rId149"/>
    <p:sldId id="436" r:id="rId150"/>
    <p:sldId id="437" r:id="rId151"/>
    <p:sldId id="438" r:id="rId152"/>
    <p:sldId id="439" r:id="rId153"/>
    <p:sldId id="440" r:id="rId154"/>
    <p:sldId id="441" r:id="rId155"/>
    <p:sldId id="442" r:id="rId156"/>
    <p:sldId id="443" r:id="rId157"/>
    <p:sldId id="444" r:id="rId158"/>
    <p:sldId id="445" r:id="rId159"/>
    <p:sldId id="447" r:id="rId160"/>
    <p:sldId id="461" r:id="rId161"/>
    <p:sldId id="448" r:id="rId162"/>
    <p:sldId id="449" r:id="rId163"/>
    <p:sldId id="450" r:id="rId164"/>
    <p:sldId id="451" r:id="rId165"/>
    <p:sldId id="452" r:id="rId166"/>
    <p:sldId id="453" r:id="rId167"/>
    <p:sldId id="454" r:id="rId168"/>
    <p:sldId id="455" r:id="rId169"/>
    <p:sldId id="457" r:id="rId170"/>
    <p:sldId id="458" r:id="rId171"/>
    <p:sldId id="459" r:id="rId172"/>
    <p:sldId id="462" r:id="rId1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7" autoAdjust="0"/>
    <p:restoredTop sz="94660"/>
  </p:normalViewPr>
  <p:slideViewPr>
    <p:cSldViewPr snapToGrid="0">
      <p:cViewPr varScale="1">
        <p:scale>
          <a:sx n="60" d="100"/>
          <a:sy n="60" d="100"/>
        </p:scale>
        <p:origin x="7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281424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93017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348179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48514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3C64275-B25B-4241-BA38-0804EADD93C8}" type="datetimeFigureOut">
              <a:rPr lang="en-US" smtClean="0"/>
              <a:t>7/31/2018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353373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64275-B25B-4241-BA38-0804EADD93C8}" type="datetimeFigureOut">
              <a:rPr lang="en-US" smtClean="0"/>
              <a:t>7/31/2018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125776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C64275-B25B-4241-BA38-0804EADD93C8}" type="datetimeFigureOut">
              <a:rPr lang="en-US" smtClean="0"/>
              <a:t>7/31/2018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316240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64275-B25B-4241-BA38-0804EADD93C8}" type="datetimeFigureOut">
              <a:rPr lang="en-US" smtClean="0"/>
              <a:t>7/31/2018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60288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64275-B25B-4241-BA38-0804EADD93C8}" type="datetimeFigureOut">
              <a:rPr lang="en-US" smtClean="0"/>
              <a:t>7/31/2018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1919356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C64275-B25B-4241-BA38-0804EADD93C8}" type="datetimeFigureOut">
              <a:rPr lang="en-US" smtClean="0"/>
              <a:t>7/31/2018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1932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C64275-B25B-4241-BA38-0804EADD93C8}" type="datetimeFigureOut">
              <a:rPr lang="en-US" smtClean="0"/>
              <a:t>7/31/2018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EB5597-41B0-4A78-82F4-C5768134083D}" type="slidenum">
              <a:rPr lang="en-US" smtClean="0"/>
              <a:t>‹#›</a:t>
            </a:fld>
            <a:endParaRPr lang="en-US"/>
          </a:p>
        </p:txBody>
      </p:sp>
    </p:spTree>
    <p:extLst>
      <p:ext uri="{BB962C8B-B14F-4D97-AF65-F5344CB8AC3E}">
        <p14:creationId xmlns:p14="http://schemas.microsoft.com/office/powerpoint/2010/main" val="141953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64275-B25B-4241-BA38-0804EADD93C8}" type="datetimeFigureOut">
              <a:rPr lang="en-US" smtClean="0"/>
              <a:t>7/31/2018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B5597-41B0-4A78-82F4-C5768134083D}" type="slidenum">
              <a:rPr lang="en-US" smtClean="0"/>
              <a:t>‹#›</a:t>
            </a:fld>
            <a:endParaRPr lang="en-US"/>
          </a:p>
        </p:txBody>
      </p:sp>
    </p:spTree>
    <p:extLst>
      <p:ext uri="{BB962C8B-B14F-4D97-AF65-F5344CB8AC3E}">
        <p14:creationId xmlns:p14="http://schemas.microsoft.com/office/powerpoint/2010/main" val="855257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universalis.com/"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whyimcatholic.com/" TargetMode="Externa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stjeromepress.co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catholic.or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catholic.or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americancatholic.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sacredspace.i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catholicmom.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29" y="-734929"/>
            <a:ext cx="12193057" cy="8327858"/>
          </a:xfrm>
          <a:prstGeom prst="rect">
            <a:avLst/>
          </a:prstGeom>
        </p:spPr>
      </p:pic>
      <p:pic>
        <p:nvPicPr>
          <p:cNvPr id="4" name="Picture 3"/>
          <p:cNvPicPr>
            <a:picLocks noChangeAspect="1"/>
          </p:cNvPicPr>
          <p:nvPr/>
        </p:nvPicPr>
        <p:blipFill>
          <a:blip r:embed="rId3"/>
          <a:stretch>
            <a:fillRect/>
          </a:stretch>
        </p:blipFill>
        <p:spPr>
          <a:xfrm>
            <a:off x="1523604" y="249660"/>
            <a:ext cx="9144793" cy="6358679"/>
          </a:xfrm>
          <a:prstGeom prst="rect">
            <a:avLst/>
          </a:prstGeom>
        </p:spPr>
      </p:pic>
    </p:spTree>
    <p:extLst>
      <p:ext uri="{BB962C8B-B14F-4D97-AF65-F5344CB8AC3E}">
        <p14:creationId xmlns:p14="http://schemas.microsoft.com/office/powerpoint/2010/main" val="2982361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Sacrament of Confirmation</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026821" y="1094322"/>
            <a:ext cx="3404112" cy="4854922"/>
          </a:xfrm>
          <a:prstGeom prst="rect">
            <a:avLst/>
          </a:prstGeom>
          <a:noFill/>
          <a:ln>
            <a:noFill/>
          </a:ln>
        </p:spPr>
      </p:pic>
      <p:sp>
        <p:nvSpPr>
          <p:cNvPr id="8" name="TextBox 7"/>
          <p:cNvSpPr txBox="1"/>
          <p:nvPr/>
        </p:nvSpPr>
        <p:spPr>
          <a:xfrm>
            <a:off x="637310" y="1141662"/>
            <a:ext cx="6354874" cy="3231654"/>
          </a:xfrm>
          <a:prstGeom prst="rect">
            <a:avLst/>
          </a:prstGeom>
          <a:noFill/>
        </p:spPr>
        <p:txBody>
          <a:bodyPr wrap="square" rtlCol="0">
            <a:spAutoFit/>
          </a:bodyPr>
          <a:lstStyle/>
          <a:p>
            <a:pPr marL="742950" indent="-742950">
              <a:buFont typeface="+mj-lt"/>
              <a:buAutoNum type="arabicPeriod"/>
            </a:pPr>
            <a:r>
              <a:rPr lang="en-US" sz="2800" dirty="0" smtClean="0"/>
              <a:t>You </a:t>
            </a:r>
            <a:r>
              <a:rPr lang="en-US" sz="2800" dirty="0"/>
              <a:t>will need to get ahold of a NEWLY ISSUED </a:t>
            </a:r>
            <a:r>
              <a:rPr lang="en-US" sz="2800" dirty="0" smtClean="0"/>
              <a:t>Baptism Certificate </a:t>
            </a:r>
            <a:r>
              <a:rPr lang="en-US" sz="2800" dirty="0"/>
              <a:t>from wherever you were baptized</a:t>
            </a:r>
            <a:r>
              <a:rPr lang="en-US" sz="2800" dirty="0" smtClean="0"/>
              <a:t>...</a:t>
            </a:r>
            <a:r>
              <a:rPr lang="en-US" sz="2800" dirty="0"/>
              <a:t>just contact the church where you were baptized and ask them to send you a new copy now.</a:t>
            </a:r>
          </a:p>
          <a:p>
            <a:r>
              <a:rPr lang="en-US" sz="3600" dirty="0" smtClean="0"/>
              <a:t>    </a:t>
            </a:r>
            <a:endParaRPr lang="en-US" sz="3600" dirty="0"/>
          </a:p>
        </p:txBody>
      </p:sp>
    </p:spTree>
    <p:extLst>
      <p:ext uri="{BB962C8B-B14F-4D97-AF65-F5344CB8AC3E}">
        <p14:creationId xmlns:p14="http://schemas.microsoft.com/office/powerpoint/2010/main" val="4297930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511192"/>
            <a:ext cx="4994049" cy="302558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Children and Prayer</a:t>
            </a:r>
            <a:endParaRPr lang="en-US" sz="2800" dirty="0"/>
          </a:p>
        </p:txBody>
      </p:sp>
      <p:sp>
        <p:nvSpPr>
          <p:cNvPr id="3" name="TextBox 2"/>
          <p:cNvSpPr txBox="1"/>
          <p:nvPr/>
        </p:nvSpPr>
        <p:spPr>
          <a:xfrm>
            <a:off x="633145" y="2807374"/>
            <a:ext cx="6425381" cy="954107"/>
          </a:xfrm>
          <a:prstGeom prst="rect">
            <a:avLst/>
          </a:prstGeom>
          <a:noFill/>
        </p:spPr>
        <p:txBody>
          <a:bodyPr wrap="square" rtlCol="0">
            <a:spAutoFit/>
          </a:bodyPr>
          <a:lstStyle/>
          <a:p>
            <a:pPr marL="514350" lvl="0" indent="-514350">
              <a:buFont typeface="+mj-lt"/>
              <a:buAutoNum type="arabicPeriod" startAt="4"/>
            </a:pPr>
            <a:r>
              <a:rPr lang="en-US" sz="2800" dirty="0"/>
              <a:t>Refer to the Children’s Bible App:  800-533-8095 or www.smp.org.</a:t>
            </a:r>
          </a:p>
        </p:txBody>
      </p:sp>
    </p:spTree>
    <p:extLst>
      <p:ext uri="{BB962C8B-B14F-4D97-AF65-F5344CB8AC3E}">
        <p14:creationId xmlns:p14="http://schemas.microsoft.com/office/powerpoint/2010/main" val="32168344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967377"/>
            <a:ext cx="4652683" cy="2863189"/>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Children and Prayer</a:t>
            </a:r>
            <a:endParaRPr lang="en-US" sz="2800" dirty="0"/>
          </a:p>
        </p:txBody>
      </p:sp>
      <p:sp>
        <p:nvSpPr>
          <p:cNvPr id="3" name="TextBox 2"/>
          <p:cNvSpPr txBox="1"/>
          <p:nvPr/>
        </p:nvSpPr>
        <p:spPr>
          <a:xfrm>
            <a:off x="633145" y="2807374"/>
            <a:ext cx="6425381" cy="1815882"/>
          </a:xfrm>
          <a:prstGeom prst="rect">
            <a:avLst/>
          </a:prstGeom>
          <a:noFill/>
        </p:spPr>
        <p:txBody>
          <a:bodyPr wrap="square" rtlCol="0">
            <a:spAutoFit/>
          </a:bodyPr>
          <a:lstStyle/>
          <a:p>
            <a:pPr marL="514350" lvl="0" indent="-514350">
              <a:buFont typeface="+mj-lt"/>
              <a:buAutoNum type="arabicPeriod" startAt="5"/>
            </a:pPr>
            <a:r>
              <a:rPr lang="en-US" sz="2800" dirty="0"/>
              <a:t>You can pray together as a family:  Maybe on Sunday </a:t>
            </a:r>
            <a:r>
              <a:rPr lang="en-US" sz="2800" dirty="0" smtClean="0"/>
              <a:t>nights </a:t>
            </a:r>
            <a:r>
              <a:rPr lang="en-US" sz="2800" dirty="0"/>
              <a:t>you pass a candle around the table and say one thing for which you are thankful.</a:t>
            </a:r>
          </a:p>
        </p:txBody>
      </p:sp>
    </p:spTree>
    <p:extLst>
      <p:ext uri="{BB962C8B-B14F-4D97-AF65-F5344CB8AC3E}">
        <p14:creationId xmlns:p14="http://schemas.microsoft.com/office/powerpoint/2010/main" val="4426532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Children and Prayer</a:t>
            </a:r>
            <a:endParaRPr lang="en-US" sz="2800" dirty="0"/>
          </a:p>
        </p:txBody>
      </p:sp>
      <p:sp>
        <p:nvSpPr>
          <p:cNvPr id="3" name="TextBox 2"/>
          <p:cNvSpPr txBox="1"/>
          <p:nvPr/>
        </p:nvSpPr>
        <p:spPr>
          <a:xfrm>
            <a:off x="633145" y="2807374"/>
            <a:ext cx="6425381" cy="1815882"/>
          </a:xfrm>
          <a:prstGeom prst="rect">
            <a:avLst/>
          </a:prstGeom>
          <a:noFill/>
        </p:spPr>
        <p:txBody>
          <a:bodyPr wrap="square" rtlCol="0">
            <a:spAutoFit/>
          </a:bodyPr>
          <a:lstStyle/>
          <a:p>
            <a:pPr marL="514350" lvl="0" indent="-514350">
              <a:buFont typeface="+mj-lt"/>
              <a:buAutoNum type="arabicPeriod" startAt="7"/>
            </a:pPr>
            <a:r>
              <a:rPr lang="en-US" sz="2800" dirty="0"/>
              <a:t>You can bless your children, making a cross on their forehead and blessing their day, each day before they go out the door for school.</a:t>
            </a:r>
          </a:p>
        </p:txBody>
      </p:sp>
    </p:spTree>
    <p:extLst>
      <p:ext uri="{BB962C8B-B14F-4D97-AF65-F5344CB8AC3E}">
        <p14:creationId xmlns:p14="http://schemas.microsoft.com/office/powerpoint/2010/main" val="41717169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Children and Prayer</a:t>
            </a:r>
            <a:endParaRPr lang="en-US" sz="2800" dirty="0"/>
          </a:p>
        </p:txBody>
      </p:sp>
      <p:sp>
        <p:nvSpPr>
          <p:cNvPr id="3" name="TextBox 2"/>
          <p:cNvSpPr txBox="1"/>
          <p:nvPr/>
        </p:nvSpPr>
        <p:spPr>
          <a:xfrm>
            <a:off x="633145" y="2807374"/>
            <a:ext cx="6297269" cy="2677656"/>
          </a:xfrm>
          <a:prstGeom prst="rect">
            <a:avLst/>
          </a:prstGeom>
          <a:noFill/>
        </p:spPr>
        <p:txBody>
          <a:bodyPr wrap="square" rtlCol="0">
            <a:spAutoFit/>
          </a:bodyPr>
          <a:lstStyle/>
          <a:p>
            <a:pPr marL="514350" lvl="0" indent="-514350">
              <a:buFont typeface="+mj-lt"/>
              <a:buAutoNum type="arabicPeriod" startAt="8"/>
            </a:pPr>
            <a:r>
              <a:rPr lang="en-US" sz="2800" dirty="0"/>
              <a:t>You can find ways to make “keeping the Sabbath” on Sundays more fun for kids, like to always make pancakes on Sundays as part of making that day special and not as overwhelmed with work.</a:t>
            </a:r>
          </a:p>
        </p:txBody>
      </p:sp>
    </p:spTree>
    <p:extLst>
      <p:ext uri="{BB962C8B-B14F-4D97-AF65-F5344CB8AC3E}">
        <p14:creationId xmlns:p14="http://schemas.microsoft.com/office/powerpoint/2010/main" val="37888140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HERE ARE SOME PRAYERS AND TECHNIQUES: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468435"/>
            <a:ext cx="5026133" cy="2277508"/>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Helpful websites:</a:t>
            </a:r>
            <a:endParaRPr lang="en-US" sz="2800" dirty="0"/>
          </a:p>
        </p:txBody>
      </p:sp>
      <p:sp>
        <p:nvSpPr>
          <p:cNvPr id="3" name="TextBox 2"/>
          <p:cNvSpPr txBox="1"/>
          <p:nvPr/>
        </p:nvSpPr>
        <p:spPr>
          <a:xfrm>
            <a:off x="633146" y="2807374"/>
            <a:ext cx="6292090" cy="3539430"/>
          </a:xfrm>
          <a:prstGeom prst="rect">
            <a:avLst/>
          </a:prstGeom>
          <a:noFill/>
        </p:spPr>
        <p:txBody>
          <a:bodyPr wrap="square" rtlCol="0">
            <a:spAutoFit/>
          </a:bodyPr>
          <a:lstStyle/>
          <a:p>
            <a:pPr lvl="0"/>
            <a:r>
              <a:rPr lang="en-US" sz="2800" dirty="0"/>
              <a:t>The following have Scripture reflections, daily mass Scripture Readings, Sunday Scripture readings and Catholic prayers like the Rosary, the Divine Mercy Chaplet, the Our Father, the Hail Mary, the Glory Be, the Guardian Angel Prayer, the Angelus and the Act of Contrition,  Litanies like the Sacred Heart Litany, </a:t>
            </a:r>
          </a:p>
        </p:txBody>
      </p:sp>
    </p:spTree>
    <p:extLst>
      <p:ext uri="{BB962C8B-B14F-4D97-AF65-F5344CB8AC3E}">
        <p14:creationId xmlns:p14="http://schemas.microsoft.com/office/powerpoint/2010/main" val="36094781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HERE ARE SOME PRAYERS AND TECHNIQUES: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700262"/>
            <a:ext cx="4897797" cy="3030285"/>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Helpful websites:</a:t>
            </a:r>
            <a:endParaRPr lang="en-US" sz="2800" dirty="0"/>
          </a:p>
        </p:txBody>
      </p:sp>
      <p:sp>
        <p:nvSpPr>
          <p:cNvPr id="3" name="TextBox 2"/>
          <p:cNvSpPr txBox="1"/>
          <p:nvPr/>
        </p:nvSpPr>
        <p:spPr>
          <a:xfrm>
            <a:off x="633146" y="2807374"/>
            <a:ext cx="6292090" cy="3970318"/>
          </a:xfrm>
          <a:prstGeom prst="rect">
            <a:avLst/>
          </a:prstGeom>
          <a:noFill/>
        </p:spPr>
        <p:txBody>
          <a:bodyPr wrap="square" rtlCol="0">
            <a:spAutoFit/>
          </a:bodyPr>
          <a:lstStyle/>
          <a:p>
            <a:pPr lvl="0"/>
            <a:r>
              <a:rPr lang="en-US" sz="2800" dirty="0"/>
              <a:t>Novenas like the Novena to the Holy Spirit (“Novena” comes for the word for “nine” and it is about praying for nine days on a certain topic), monthly prayer intentions of the Pope</a:t>
            </a:r>
            <a:r>
              <a:rPr lang="en-US" sz="2800" dirty="0" smtClean="0"/>
              <a:t>,:  </a:t>
            </a:r>
            <a:r>
              <a:rPr lang="en-US" sz="2800" u="sng" dirty="0" smtClean="0"/>
              <a:t>www.catholic.org</a:t>
            </a:r>
            <a:r>
              <a:rPr lang="en-US" sz="2800" dirty="0" smtClean="0"/>
              <a:t> , </a:t>
            </a:r>
            <a:r>
              <a:rPr lang="en-US" sz="2800" u="sng" dirty="0" smtClean="0"/>
              <a:t>www.universalis.org </a:t>
            </a:r>
            <a:r>
              <a:rPr lang="en-US" sz="2800" dirty="0" smtClean="0"/>
              <a:t> , </a:t>
            </a:r>
            <a:r>
              <a:rPr lang="en-US" sz="2800" u="sng" dirty="0" smtClean="0"/>
              <a:t>www.sacredspace.ie </a:t>
            </a:r>
            <a:r>
              <a:rPr lang="en-US" sz="2800" dirty="0" smtClean="0"/>
              <a:t> </a:t>
            </a:r>
            <a:r>
              <a:rPr lang="en-US" sz="2800" u="sng" dirty="0" smtClean="0"/>
              <a:t> www.usccb.org</a:t>
            </a:r>
            <a:r>
              <a:rPr lang="en-US" sz="2800" dirty="0" smtClean="0"/>
              <a:t> , </a:t>
            </a:r>
            <a:r>
              <a:rPr lang="en-US" sz="2800" u="sng" dirty="0" smtClean="0"/>
              <a:t>www.pray.nd.edu</a:t>
            </a:r>
            <a:r>
              <a:rPr lang="en-US" sz="2800" dirty="0" smtClean="0"/>
              <a:t> , </a:t>
            </a:r>
            <a:r>
              <a:rPr lang="en-US" sz="2800" i="1" dirty="0" smtClean="0"/>
              <a:t> </a:t>
            </a:r>
            <a:r>
              <a:rPr lang="en-US" sz="2800" i="1" u="sng" dirty="0"/>
              <a:t>www.creighton.edu/about/faith.</a:t>
            </a:r>
            <a:endParaRPr lang="en-US" sz="2800" dirty="0"/>
          </a:p>
        </p:txBody>
      </p:sp>
    </p:spTree>
    <p:extLst>
      <p:ext uri="{BB962C8B-B14F-4D97-AF65-F5344CB8AC3E}">
        <p14:creationId xmlns:p14="http://schemas.microsoft.com/office/powerpoint/2010/main" val="21175217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HERE ARE SOME PRAYERS AND TECHNIQUES: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Stations of the Cross:</a:t>
            </a:r>
            <a:endParaRPr lang="en-US" sz="2800" dirty="0"/>
          </a:p>
        </p:txBody>
      </p:sp>
      <p:sp>
        <p:nvSpPr>
          <p:cNvPr id="3" name="TextBox 2"/>
          <p:cNvSpPr txBox="1"/>
          <p:nvPr/>
        </p:nvSpPr>
        <p:spPr>
          <a:xfrm>
            <a:off x="633145" y="2807374"/>
            <a:ext cx="6425381" cy="1815882"/>
          </a:xfrm>
          <a:prstGeom prst="rect">
            <a:avLst/>
          </a:prstGeom>
          <a:noFill/>
        </p:spPr>
        <p:txBody>
          <a:bodyPr wrap="square" rtlCol="0">
            <a:spAutoFit/>
          </a:bodyPr>
          <a:lstStyle/>
          <a:p>
            <a:pPr lvl="0"/>
            <a:r>
              <a:rPr lang="en-US" sz="2800" dirty="0"/>
              <a:t>These are prayers that remember the different events of the PASSION OF JESUS in facing the Cross and THEN THE RESURRECTION</a:t>
            </a:r>
            <a:r>
              <a:rPr lang="en-US" sz="2800" dirty="0" smtClean="0"/>
              <a:t>. </a:t>
            </a:r>
            <a:r>
              <a:rPr lang="en-US" sz="2800" u="sng" dirty="0" smtClean="0"/>
              <a:t>www.catholic.org.</a:t>
            </a:r>
            <a:r>
              <a:rPr lang="en-US" sz="2800" dirty="0" smtClean="0"/>
              <a:t>  </a:t>
            </a:r>
            <a:endParaRPr lang="en-US" sz="2800" dirty="0"/>
          </a:p>
        </p:txBody>
      </p:sp>
    </p:spTree>
    <p:extLst>
      <p:ext uri="{BB962C8B-B14F-4D97-AF65-F5344CB8AC3E}">
        <p14:creationId xmlns:p14="http://schemas.microsoft.com/office/powerpoint/2010/main" val="29383112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HERE ARE SOME PRAYERS AND TECHNIQUES: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908758" y="2349284"/>
            <a:ext cx="3625515" cy="359431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The Liturgy of the Hours:</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pPr lvl="0"/>
            <a:r>
              <a:rPr lang="en-US" sz="2800" dirty="0"/>
              <a:t>An ancient prayer form that people in </a:t>
            </a:r>
            <a:r>
              <a:rPr lang="en-US" sz="2800" dirty="0" smtClean="0"/>
              <a:t>monasteries </a:t>
            </a:r>
            <a:r>
              <a:rPr lang="en-US" sz="2800" dirty="0"/>
              <a:t>have used for centuries; and which many lay persons and parishes now use as well, is the “Liturgy of the Hours.”  It is a series of prayers and scripture designed for communal prayer at different times of the day </a:t>
            </a:r>
            <a:r>
              <a:rPr lang="en-US" sz="2800" dirty="0" smtClean="0"/>
              <a:t>to punctuate all the times</a:t>
            </a:r>
            <a:endParaRPr lang="en-US" sz="2800" dirty="0"/>
          </a:p>
        </p:txBody>
      </p:sp>
      <p:sp>
        <p:nvSpPr>
          <p:cNvPr id="6" name="TextBox 5"/>
          <p:cNvSpPr txBox="1"/>
          <p:nvPr/>
        </p:nvSpPr>
        <p:spPr>
          <a:xfrm>
            <a:off x="617104" y="5791202"/>
            <a:ext cx="11302180" cy="1384995"/>
          </a:xfrm>
          <a:prstGeom prst="rect">
            <a:avLst/>
          </a:prstGeom>
          <a:noFill/>
        </p:spPr>
        <p:txBody>
          <a:bodyPr wrap="square" rtlCol="0">
            <a:spAutoFit/>
          </a:bodyPr>
          <a:lstStyle/>
          <a:p>
            <a:r>
              <a:rPr lang="en-US" sz="2800" dirty="0"/>
              <a:t>of the day with prayer. You can order the four-volume form or a much shorter version called “Shorter Christian Prayer</a:t>
            </a:r>
            <a:r>
              <a:rPr lang="en-US" sz="2800" dirty="0" smtClean="0"/>
              <a:t>” on-line</a:t>
            </a:r>
            <a:r>
              <a:rPr lang="en-US" sz="2800" dirty="0"/>
              <a:t>.  You can also access an on-line version at </a:t>
            </a:r>
            <a:r>
              <a:rPr lang="en-US" sz="2800" i="1" u="sng" dirty="0">
                <a:hlinkClick r:id="rId4"/>
              </a:rPr>
              <a:t>www.universalis.com</a:t>
            </a:r>
            <a:r>
              <a:rPr lang="en-US" sz="2800" i="1" u="sng" dirty="0"/>
              <a:t>.</a:t>
            </a:r>
            <a:r>
              <a:rPr lang="en-US" sz="2800" dirty="0"/>
              <a:t> </a:t>
            </a:r>
          </a:p>
        </p:txBody>
      </p:sp>
    </p:spTree>
    <p:extLst>
      <p:ext uri="{BB962C8B-B14F-4D97-AF65-F5344CB8AC3E}">
        <p14:creationId xmlns:p14="http://schemas.microsoft.com/office/powerpoint/2010/main" val="11031302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05601" y="2584144"/>
            <a:ext cx="4872318" cy="3117579"/>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Centering Prayer:</a:t>
            </a:r>
            <a:endParaRPr lang="en-US" sz="2800" dirty="0"/>
          </a:p>
        </p:txBody>
      </p:sp>
      <p:sp>
        <p:nvSpPr>
          <p:cNvPr id="3" name="TextBox 2"/>
          <p:cNvSpPr txBox="1"/>
          <p:nvPr/>
        </p:nvSpPr>
        <p:spPr>
          <a:xfrm>
            <a:off x="633145" y="2807374"/>
            <a:ext cx="6425381" cy="1815882"/>
          </a:xfrm>
          <a:prstGeom prst="rect">
            <a:avLst/>
          </a:prstGeom>
          <a:noFill/>
        </p:spPr>
        <p:txBody>
          <a:bodyPr wrap="square" rtlCol="0">
            <a:spAutoFit/>
          </a:bodyPr>
          <a:lstStyle/>
          <a:p>
            <a:pPr marL="514350" lvl="0" indent="-514350">
              <a:buFont typeface="+mj-lt"/>
              <a:buAutoNum type="arabicPeriod"/>
            </a:pPr>
            <a:r>
              <a:rPr lang="en-US" sz="2800" dirty="0"/>
              <a:t>Sit relaxed and be quiet. Close your eyes and begin to center/focus yourself.  Perhaps you can do this by </a:t>
            </a:r>
            <a:r>
              <a:rPr lang="en-US" sz="2800" dirty="0" smtClean="0"/>
              <a:t>becoming </a:t>
            </a:r>
            <a:r>
              <a:rPr lang="en-US" sz="2800" dirty="0"/>
              <a:t>aware of your breathing.</a:t>
            </a:r>
          </a:p>
        </p:txBody>
      </p:sp>
    </p:spTree>
    <p:extLst>
      <p:ext uri="{BB962C8B-B14F-4D97-AF65-F5344CB8AC3E}">
        <p14:creationId xmlns:p14="http://schemas.microsoft.com/office/powerpoint/2010/main" val="39911270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Centering Prayer:</a:t>
            </a:r>
            <a:endParaRPr lang="en-US" sz="2800" dirty="0"/>
          </a:p>
        </p:txBody>
      </p:sp>
      <p:sp>
        <p:nvSpPr>
          <p:cNvPr id="3" name="TextBox 2"/>
          <p:cNvSpPr txBox="1"/>
          <p:nvPr/>
        </p:nvSpPr>
        <p:spPr>
          <a:xfrm>
            <a:off x="633145" y="2807374"/>
            <a:ext cx="6425381" cy="1384995"/>
          </a:xfrm>
          <a:prstGeom prst="rect">
            <a:avLst/>
          </a:prstGeom>
          <a:noFill/>
        </p:spPr>
        <p:txBody>
          <a:bodyPr wrap="square" rtlCol="0">
            <a:spAutoFit/>
          </a:bodyPr>
          <a:lstStyle/>
          <a:p>
            <a:pPr marL="514350" lvl="0" indent="-514350">
              <a:buFont typeface="+mj-lt"/>
              <a:buAutoNum type="arabicPeriod" startAt="2"/>
            </a:pPr>
            <a:r>
              <a:rPr lang="en-US" sz="2800" dirty="0"/>
              <a:t>Read from scripture of perhaps listen to a hymn to help you focus on being aware of God.</a:t>
            </a:r>
          </a:p>
        </p:txBody>
      </p:sp>
    </p:spTree>
    <p:extLst>
      <p:ext uri="{BB962C8B-B14F-4D97-AF65-F5344CB8AC3E}">
        <p14:creationId xmlns:p14="http://schemas.microsoft.com/office/powerpoint/2010/main" val="3980455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Sacrament of Confirmation</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026821" y="1094322"/>
            <a:ext cx="3404112" cy="4854922"/>
          </a:xfrm>
          <a:prstGeom prst="rect">
            <a:avLst/>
          </a:prstGeom>
          <a:noFill/>
          <a:ln>
            <a:noFill/>
          </a:ln>
        </p:spPr>
      </p:pic>
      <p:sp>
        <p:nvSpPr>
          <p:cNvPr id="8" name="TextBox 7"/>
          <p:cNvSpPr txBox="1"/>
          <p:nvPr/>
        </p:nvSpPr>
        <p:spPr>
          <a:xfrm>
            <a:off x="637310" y="1141662"/>
            <a:ext cx="6354874" cy="5386090"/>
          </a:xfrm>
          <a:prstGeom prst="rect">
            <a:avLst/>
          </a:prstGeom>
          <a:noFill/>
        </p:spPr>
        <p:txBody>
          <a:bodyPr wrap="square" rtlCol="0">
            <a:spAutoFit/>
          </a:bodyPr>
          <a:lstStyle/>
          <a:p>
            <a:pPr marL="742950" indent="-742950">
              <a:buFont typeface="+mj-lt"/>
              <a:buAutoNum type="arabicPeriod"/>
            </a:pPr>
            <a:r>
              <a:rPr lang="en-US" sz="2800" dirty="0" smtClean="0"/>
              <a:t>You </a:t>
            </a:r>
            <a:r>
              <a:rPr lang="en-US" sz="2800" dirty="0"/>
              <a:t>will need to get ahold of a NEWLY ISSUED </a:t>
            </a:r>
            <a:r>
              <a:rPr lang="en-US" sz="2800" dirty="0" smtClean="0"/>
              <a:t>Baptism Certificate </a:t>
            </a:r>
            <a:r>
              <a:rPr lang="en-US" sz="2800" dirty="0"/>
              <a:t>from wherever you were baptized</a:t>
            </a:r>
            <a:r>
              <a:rPr lang="en-US" sz="2800" dirty="0" smtClean="0"/>
              <a:t>...</a:t>
            </a:r>
            <a:r>
              <a:rPr lang="en-US" sz="2800" dirty="0"/>
              <a:t>just contact the church where you were baptized and ask them to send you a new copy now.</a:t>
            </a:r>
          </a:p>
          <a:p>
            <a:pPr marL="742950" indent="-742950">
              <a:buFont typeface="+mj-lt"/>
              <a:buAutoNum type="arabicPeriod"/>
            </a:pPr>
            <a:r>
              <a:rPr lang="en-US" sz="2800" dirty="0" smtClean="0"/>
              <a:t>Unfortunately</a:t>
            </a:r>
            <a:r>
              <a:rPr lang="en-US" sz="2800" dirty="0"/>
              <a:t>, we </a:t>
            </a:r>
            <a:r>
              <a:rPr lang="en-US" sz="2800" dirty="0" smtClean="0"/>
              <a:t>cannot </a:t>
            </a:r>
            <a:r>
              <a:rPr lang="en-US" sz="2800" dirty="0"/>
              <a:t>accept </a:t>
            </a:r>
            <a:r>
              <a:rPr lang="en-US" sz="2800" dirty="0" smtClean="0"/>
              <a:t>Xerox </a:t>
            </a:r>
            <a:r>
              <a:rPr lang="en-US" sz="2800" dirty="0"/>
              <a:t>copies of old certificates</a:t>
            </a:r>
            <a:r>
              <a:rPr lang="en-US" sz="2800" dirty="0" smtClean="0"/>
              <a:t>...</a:t>
            </a:r>
            <a:r>
              <a:rPr lang="en-US" sz="2800" dirty="0"/>
              <a:t>but, instead, we will need a new copy issued by the parish where you were baptized.</a:t>
            </a:r>
          </a:p>
          <a:p>
            <a:r>
              <a:rPr lang="en-US" sz="3600" dirty="0" smtClean="0"/>
              <a:t>    </a:t>
            </a:r>
            <a:endParaRPr lang="en-US" sz="3600" dirty="0"/>
          </a:p>
        </p:txBody>
      </p:sp>
    </p:spTree>
    <p:extLst>
      <p:ext uri="{BB962C8B-B14F-4D97-AF65-F5344CB8AC3E}">
        <p14:creationId xmlns:p14="http://schemas.microsoft.com/office/powerpoint/2010/main" val="41881973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706948" y="2349284"/>
            <a:ext cx="3923578" cy="359431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Centering Prayer:</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pPr marL="514350" lvl="0" indent="-514350">
              <a:buFont typeface="+mj-lt"/>
              <a:buAutoNum type="arabicPeriod" startAt="3"/>
            </a:pPr>
            <a:r>
              <a:rPr lang="en-US" sz="2800" dirty="0"/>
              <a:t>Use a word or a short prayer to repeat in order to focus on God…..You could say “The Jesus Prayer” over and over: “Lord Jesus Christ, Son of God, have mercy on me, a sinner.”  This prayer can be rhythmically combined with one’s breathing:  with maybe half the </a:t>
            </a:r>
            <a:r>
              <a:rPr lang="en-US" sz="2800" dirty="0" smtClean="0"/>
              <a:t>prayer</a:t>
            </a:r>
            <a:endParaRPr lang="en-US" sz="2800" dirty="0"/>
          </a:p>
        </p:txBody>
      </p:sp>
      <p:sp>
        <p:nvSpPr>
          <p:cNvPr id="6" name="TextBox 5"/>
          <p:cNvSpPr txBox="1"/>
          <p:nvPr/>
        </p:nvSpPr>
        <p:spPr>
          <a:xfrm>
            <a:off x="1155033" y="5807244"/>
            <a:ext cx="10828420" cy="1815882"/>
          </a:xfrm>
          <a:prstGeom prst="rect">
            <a:avLst/>
          </a:prstGeom>
          <a:noFill/>
        </p:spPr>
        <p:txBody>
          <a:bodyPr wrap="square" rtlCol="0">
            <a:spAutoFit/>
          </a:bodyPr>
          <a:lstStyle/>
          <a:p>
            <a:pPr lvl="0"/>
            <a:r>
              <a:rPr lang="en-US" sz="2800" dirty="0"/>
              <a:t>said while one breathes in, and the other half while one breathes out.  You could say “Jesus help me.”  You could say “Help me to follow you.”  You could just say “Jesus” or “hope” or “peace.”</a:t>
            </a:r>
          </a:p>
          <a:p>
            <a:endParaRPr lang="en-US" sz="2800" dirty="0"/>
          </a:p>
        </p:txBody>
      </p:sp>
    </p:spTree>
    <p:extLst>
      <p:ext uri="{BB962C8B-B14F-4D97-AF65-F5344CB8AC3E}">
        <p14:creationId xmlns:p14="http://schemas.microsoft.com/office/powerpoint/2010/main" val="97279021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096221"/>
            <a:ext cx="4652683" cy="2605502"/>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Centering Prayer:</a:t>
            </a:r>
            <a:endParaRPr lang="en-US" sz="2800" dirty="0"/>
          </a:p>
        </p:txBody>
      </p:sp>
      <p:sp>
        <p:nvSpPr>
          <p:cNvPr id="3" name="TextBox 2"/>
          <p:cNvSpPr txBox="1"/>
          <p:nvPr/>
        </p:nvSpPr>
        <p:spPr>
          <a:xfrm>
            <a:off x="633145" y="2807374"/>
            <a:ext cx="6425381" cy="954107"/>
          </a:xfrm>
          <a:prstGeom prst="rect">
            <a:avLst/>
          </a:prstGeom>
          <a:noFill/>
        </p:spPr>
        <p:txBody>
          <a:bodyPr wrap="square" rtlCol="0">
            <a:spAutoFit/>
          </a:bodyPr>
          <a:lstStyle/>
          <a:p>
            <a:pPr marL="514350" indent="-514350">
              <a:buFont typeface="+mj-lt"/>
              <a:buAutoNum type="arabicPeriod" startAt="4"/>
            </a:pPr>
            <a:r>
              <a:rPr lang="en-US" sz="2800" dirty="0"/>
              <a:t>As one’s thoughts travel, return to God using the word you have chosen.</a:t>
            </a:r>
          </a:p>
        </p:txBody>
      </p:sp>
    </p:spTree>
    <p:extLst>
      <p:ext uri="{BB962C8B-B14F-4D97-AF65-F5344CB8AC3E}">
        <p14:creationId xmlns:p14="http://schemas.microsoft.com/office/powerpoint/2010/main" val="13136390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05600" y="2099720"/>
            <a:ext cx="4608134" cy="3843880"/>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Centering Prayer:</a:t>
            </a:r>
            <a:endParaRPr lang="en-US" sz="2800" dirty="0"/>
          </a:p>
        </p:txBody>
      </p:sp>
      <p:sp>
        <p:nvSpPr>
          <p:cNvPr id="3" name="TextBox 2"/>
          <p:cNvSpPr txBox="1"/>
          <p:nvPr/>
        </p:nvSpPr>
        <p:spPr>
          <a:xfrm>
            <a:off x="633145" y="2807374"/>
            <a:ext cx="6425381" cy="523220"/>
          </a:xfrm>
          <a:prstGeom prst="rect">
            <a:avLst/>
          </a:prstGeom>
          <a:noFill/>
        </p:spPr>
        <p:txBody>
          <a:bodyPr wrap="square" rtlCol="0">
            <a:spAutoFit/>
          </a:bodyPr>
          <a:lstStyle/>
          <a:p>
            <a:pPr marL="514350" indent="-514350">
              <a:buFont typeface="+mj-lt"/>
              <a:buAutoNum type="arabicPeriod" startAt="5"/>
            </a:pPr>
            <a:r>
              <a:rPr lang="en-US" sz="2800" dirty="0" smtClean="0"/>
              <a:t>At the end, pray the “Our Father”.</a:t>
            </a:r>
            <a:endParaRPr lang="en-US" sz="2800" dirty="0"/>
          </a:p>
        </p:txBody>
      </p:sp>
    </p:spTree>
    <p:extLst>
      <p:ext uri="{BB962C8B-B14F-4D97-AF65-F5344CB8AC3E}">
        <p14:creationId xmlns:p14="http://schemas.microsoft.com/office/powerpoint/2010/main" val="21568561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050483"/>
            <a:ext cx="4785502" cy="2865434"/>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err="1" smtClean="0"/>
              <a:t>Lectio</a:t>
            </a:r>
            <a:r>
              <a:rPr lang="en-US" sz="2800" b="1" i="1" dirty="0" smtClean="0"/>
              <a:t> </a:t>
            </a:r>
            <a:r>
              <a:rPr lang="en-US" sz="2800" b="1" i="1" dirty="0" err="1" smtClean="0"/>
              <a:t>Divina</a:t>
            </a:r>
            <a:r>
              <a:rPr lang="en-US" sz="2800" b="1" i="1" dirty="0" smtClean="0"/>
              <a:t>:</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pPr marL="514350" indent="-514350">
              <a:buFont typeface="+mj-lt"/>
              <a:buAutoNum type="arabicPeriod"/>
            </a:pPr>
            <a:r>
              <a:rPr lang="en-US" sz="2800" dirty="0"/>
              <a:t>READ a passage from Scripture to yourself silently—preferably a short passage (</a:t>
            </a:r>
            <a:r>
              <a:rPr lang="en-US" sz="2800" dirty="0" err="1"/>
              <a:t>Lectio</a:t>
            </a:r>
            <a:r>
              <a:rPr lang="en-US" sz="2800" dirty="0"/>
              <a:t>).  Read it slowly.  If I am drawn to a certain phrase, and am beginning to reflect on its meaning in my life, I have already begun the next step—“</a:t>
            </a:r>
            <a:r>
              <a:rPr lang="en-US" sz="2800" dirty="0" err="1"/>
              <a:t>Meditatio</a:t>
            </a:r>
            <a:r>
              <a:rPr lang="en-US" sz="2800" dirty="0" smtClean="0"/>
              <a:t>”...</a:t>
            </a:r>
            <a:endParaRPr lang="en-US" sz="2800" dirty="0"/>
          </a:p>
        </p:txBody>
      </p:sp>
    </p:spTree>
    <p:extLst>
      <p:ext uri="{BB962C8B-B14F-4D97-AF65-F5344CB8AC3E}">
        <p14:creationId xmlns:p14="http://schemas.microsoft.com/office/powerpoint/2010/main" val="10599523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096221"/>
            <a:ext cx="4849670" cy="2649722"/>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err="1" smtClean="0"/>
              <a:t>Lectio</a:t>
            </a:r>
            <a:r>
              <a:rPr lang="en-US" sz="2800" b="1" i="1" dirty="0" smtClean="0"/>
              <a:t> </a:t>
            </a:r>
            <a:r>
              <a:rPr lang="en-US" sz="2800" b="1" i="1" dirty="0" err="1" smtClean="0"/>
              <a:t>Divina</a:t>
            </a:r>
            <a:r>
              <a:rPr lang="en-US" sz="2800" b="1" i="1" dirty="0" smtClean="0"/>
              <a:t>:</a:t>
            </a:r>
            <a:endParaRPr lang="en-US" sz="2800" dirty="0"/>
          </a:p>
        </p:txBody>
      </p:sp>
      <p:sp>
        <p:nvSpPr>
          <p:cNvPr id="3" name="TextBox 2"/>
          <p:cNvSpPr txBox="1"/>
          <p:nvPr/>
        </p:nvSpPr>
        <p:spPr>
          <a:xfrm>
            <a:off x="633145" y="2807374"/>
            <a:ext cx="6425381" cy="3539430"/>
          </a:xfrm>
          <a:prstGeom prst="rect">
            <a:avLst/>
          </a:prstGeom>
          <a:noFill/>
        </p:spPr>
        <p:txBody>
          <a:bodyPr wrap="square" rtlCol="0">
            <a:spAutoFit/>
          </a:bodyPr>
          <a:lstStyle/>
          <a:p>
            <a:pPr marL="514350" indent="-514350">
              <a:buFont typeface="+mj-lt"/>
              <a:buAutoNum type="arabicPeriod" startAt="2"/>
            </a:pPr>
            <a:r>
              <a:rPr lang="en-US" sz="2800" dirty="0"/>
              <a:t>MEDITATE on the passage, or a part of the passage (</a:t>
            </a:r>
            <a:r>
              <a:rPr lang="en-US" sz="2800" dirty="0" err="1"/>
              <a:t>Meditatio</a:t>
            </a:r>
            <a:r>
              <a:rPr lang="en-US" sz="2800" dirty="0"/>
              <a:t>).  You might even take a couple of words to repeat over and over, or read the words out loud.  The point would be to follow you heart and senses towards what is most significant to you, especially in terms of your own life.</a:t>
            </a:r>
          </a:p>
        </p:txBody>
      </p:sp>
    </p:spTree>
    <p:extLst>
      <p:ext uri="{BB962C8B-B14F-4D97-AF65-F5344CB8AC3E}">
        <p14:creationId xmlns:p14="http://schemas.microsoft.com/office/powerpoint/2010/main" val="6066478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330" y="2854344"/>
            <a:ext cx="4652493"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err="1" smtClean="0"/>
              <a:t>Lectio</a:t>
            </a:r>
            <a:r>
              <a:rPr lang="en-US" sz="2800" b="1" i="1" dirty="0" smtClean="0"/>
              <a:t> </a:t>
            </a:r>
            <a:r>
              <a:rPr lang="en-US" sz="2800" b="1" i="1" dirty="0" err="1" smtClean="0"/>
              <a:t>Divina</a:t>
            </a:r>
            <a:r>
              <a:rPr lang="en-US" sz="2800" b="1" i="1" dirty="0" smtClean="0"/>
              <a:t>:</a:t>
            </a:r>
            <a:endParaRPr lang="en-US" sz="2800" dirty="0"/>
          </a:p>
        </p:txBody>
      </p:sp>
      <p:sp>
        <p:nvSpPr>
          <p:cNvPr id="3" name="TextBox 2"/>
          <p:cNvSpPr txBox="1"/>
          <p:nvPr/>
        </p:nvSpPr>
        <p:spPr>
          <a:xfrm>
            <a:off x="633145" y="2807374"/>
            <a:ext cx="6425381" cy="1384995"/>
          </a:xfrm>
          <a:prstGeom prst="rect">
            <a:avLst/>
          </a:prstGeom>
          <a:noFill/>
        </p:spPr>
        <p:txBody>
          <a:bodyPr wrap="square" rtlCol="0">
            <a:spAutoFit/>
          </a:bodyPr>
          <a:lstStyle/>
          <a:p>
            <a:pPr marL="514350" indent="-514350">
              <a:buFont typeface="+mj-lt"/>
              <a:buAutoNum type="arabicPeriod" startAt="3"/>
            </a:pPr>
            <a:r>
              <a:rPr lang="en-US" sz="2800" dirty="0"/>
              <a:t>PRAY—let the reading and meditation lead you to an interaction with God (</a:t>
            </a:r>
            <a:r>
              <a:rPr lang="en-US" sz="2800" dirty="0" err="1"/>
              <a:t>Oratio</a:t>
            </a:r>
            <a:r>
              <a:rPr lang="en-US" sz="2800" dirty="0"/>
              <a:t>).</a:t>
            </a:r>
          </a:p>
        </p:txBody>
      </p:sp>
    </p:spTree>
    <p:extLst>
      <p:ext uri="{BB962C8B-B14F-4D97-AF65-F5344CB8AC3E}">
        <p14:creationId xmlns:p14="http://schemas.microsoft.com/office/powerpoint/2010/main" val="6134415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58525" y="2099720"/>
            <a:ext cx="4700337" cy="3819817"/>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err="1" smtClean="0"/>
              <a:t>Lectio</a:t>
            </a:r>
            <a:r>
              <a:rPr lang="en-US" sz="2800" b="1" i="1" dirty="0" smtClean="0"/>
              <a:t> </a:t>
            </a:r>
            <a:r>
              <a:rPr lang="en-US" sz="2800" b="1" i="1" dirty="0" err="1" smtClean="0"/>
              <a:t>Divina</a:t>
            </a:r>
            <a:r>
              <a:rPr lang="en-US" sz="2800" b="1" i="1" dirty="0" smtClean="0"/>
              <a:t>:</a:t>
            </a:r>
            <a:endParaRPr lang="en-US" sz="2800" dirty="0"/>
          </a:p>
        </p:txBody>
      </p:sp>
      <p:sp>
        <p:nvSpPr>
          <p:cNvPr id="3" name="TextBox 2"/>
          <p:cNvSpPr txBox="1"/>
          <p:nvPr/>
        </p:nvSpPr>
        <p:spPr>
          <a:xfrm>
            <a:off x="633145" y="2807374"/>
            <a:ext cx="6425381" cy="523220"/>
          </a:xfrm>
          <a:prstGeom prst="rect">
            <a:avLst/>
          </a:prstGeom>
          <a:noFill/>
        </p:spPr>
        <p:txBody>
          <a:bodyPr wrap="square" rtlCol="0">
            <a:spAutoFit/>
          </a:bodyPr>
          <a:lstStyle/>
          <a:p>
            <a:pPr marL="514350" indent="-514350">
              <a:buFont typeface="+mj-lt"/>
              <a:buAutoNum type="arabicPeriod" startAt="4"/>
            </a:pPr>
            <a:r>
              <a:rPr lang="en-US" sz="2800" dirty="0"/>
              <a:t>CONTEMPLATE God—just be with God.</a:t>
            </a:r>
          </a:p>
        </p:txBody>
      </p:sp>
    </p:spTree>
    <p:extLst>
      <p:ext uri="{BB962C8B-B14F-4D97-AF65-F5344CB8AC3E}">
        <p14:creationId xmlns:p14="http://schemas.microsoft.com/office/powerpoint/2010/main" val="22099862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7" y="2854343"/>
            <a:ext cx="4569445" cy="3113319"/>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Ignatius Prayer:</a:t>
            </a:r>
            <a:endParaRPr lang="en-US" sz="2800" dirty="0"/>
          </a:p>
        </p:txBody>
      </p:sp>
      <p:sp>
        <p:nvSpPr>
          <p:cNvPr id="3" name="TextBox 2"/>
          <p:cNvSpPr txBox="1"/>
          <p:nvPr/>
        </p:nvSpPr>
        <p:spPr>
          <a:xfrm>
            <a:off x="633145" y="2807374"/>
            <a:ext cx="6425381" cy="523220"/>
          </a:xfrm>
          <a:prstGeom prst="rect">
            <a:avLst/>
          </a:prstGeom>
          <a:noFill/>
        </p:spPr>
        <p:txBody>
          <a:bodyPr wrap="square" rtlCol="0">
            <a:spAutoFit/>
          </a:bodyPr>
          <a:lstStyle/>
          <a:p>
            <a:pPr marL="514350" indent="-514350">
              <a:buFont typeface="+mj-lt"/>
              <a:buAutoNum type="arabicPeriod"/>
            </a:pPr>
            <a:r>
              <a:rPr lang="en-US" sz="2800" dirty="0" smtClean="0"/>
              <a:t>Ask </a:t>
            </a:r>
            <a:r>
              <a:rPr lang="en-US" sz="2800" dirty="0"/>
              <a:t>the Holy Spirit to help you to pray.  </a:t>
            </a:r>
            <a:endParaRPr lang="en-US" sz="2800" dirty="0" smtClean="0"/>
          </a:p>
        </p:txBody>
      </p:sp>
    </p:spTree>
    <p:extLst>
      <p:ext uri="{BB962C8B-B14F-4D97-AF65-F5344CB8AC3E}">
        <p14:creationId xmlns:p14="http://schemas.microsoft.com/office/powerpoint/2010/main" val="18104522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849979" y="2229853"/>
            <a:ext cx="4463755" cy="3713747"/>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Ignatius Prayer:</a:t>
            </a:r>
            <a:endParaRPr lang="en-US" sz="2800" dirty="0"/>
          </a:p>
        </p:txBody>
      </p:sp>
      <p:sp>
        <p:nvSpPr>
          <p:cNvPr id="3" name="TextBox 2"/>
          <p:cNvSpPr txBox="1"/>
          <p:nvPr/>
        </p:nvSpPr>
        <p:spPr>
          <a:xfrm>
            <a:off x="633145" y="2807374"/>
            <a:ext cx="6425381" cy="954107"/>
          </a:xfrm>
          <a:prstGeom prst="rect">
            <a:avLst/>
          </a:prstGeom>
          <a:noFill/>
        </p:spPr>
        <p:txBody>
          <a:bodyPr wrap="square" rtlCol="0">
            <a:spAutoFit/>
          </a:bodyPr>
          <a:lstStyle/>
          <a:p>
            <a:pPr marL="514350" indent="-514350">
              <a:buFont typeface="+mj-lt"/>
              <a:buAutoNum type="arabicPeriod"/>
            </a:pPr>
            <a:r>
              <a:rPr lang="en-US" sz="2800" dirty="0" smtClean="0"/>
              <a:t>Ask </a:t>
            </a:r>
            <a:r>
              <a:rPr lang="en-US" sz="2800" dirty="0"/>
              <a:t>the Holy Spirit to help you to pray.  </a:t>
            </a:r>
            <a:endParaRPr lang="en-US" sz="2800" dirty="0" smtClean="0"/>
          </a:p>
          <a:p>
            <a:pPr marL="514350" indent="-514350">
              <a:buFont typeface="+mj-lt"/>
              <a:buAutoNum type="arabicPeriod"/>
            </a:pPr>
            <a:r>
              <a:rPr lang="en-US" sz="2800" dirty="0" smtClean="0"/>
              <a:t>Become </a:t>
            </a:r>
            <a:r>
              <a:rPr lang="en-US" sz="2800" dirty="0"/>
              <a:t>quiet, focus on yourself.  </a:t>
            </a:r>
            <a:endParaRPr lang="en-US" sz="2800" dirty="0" smtClean="0"/>
          </a:p>
        </p:txBody>
      </p:sp>
    </p:spTree>
    <p:extLst>
      <p:ext uri="{BB962C8B-B14F-4D97-AF65-F5344CB8AC3E}">
        <p14:creationId xmlns:p14="http://schemas.microsoft.com/office/powerpoint/2010/main" val="27928305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37684" y="2477032"/>
            <a:ext cx="5149515" cy="3282084"/>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Ignatius Prayer:</a:t>
            </a:r>
            <a:endParaRPr lang="en-US" sz="2800" dirty="0"/>
          </a:p>
        </p:txBody>
      </p:sp>
      <p:sp>
        <p:nvSpPr>
          <p:cNvPr id="3" name="TextBox 2"/>
          <p:cNvSpPr txBox="1"/>
          <p:nvPr/>
        </p:nvSpPr>
        <p:spPr>
          <a:xfrm>
            <a:off x="633145" y="2807374"/>
            <a:ext cx="6425381" cy="1384995"/>
          </a:xfrm>
          <a:prstGeom prst="rect">
            <a:avLst/>
          </a:prstGeom>
          <a:noFill/>
        </p:spPr>
        <p:txBody>
          <a:bodyPr wrap="square" rtlCol="0">
            <a:spAutoFit/>
          </a:bodyPr>
          <a:lstStyle/>
          <a:p>
            <a:pPr marL="514350" indent="-514350">
              <a:buFont typeface="+mj-lt"/>
              <a:buAutoNum type="arabicPeriod"/>
            </a:pPr>
            <a:r>
              <a:rPr lang="en-US" sz="2800" dirty="0" smtClean="0"/>
              <a:t>Ask </a:t>
            </a:r>
            <a:r>
              <a:rPr lang="en-US" sz="2800" dirty="0"/>
              <a:t>the Holy Spirit to help you to pray.  </a:t>
            </a:r>
            <a:endParaRPr lang="en-US" sz="2800" dirty="0" smtClean="0"/>
          </a:p>
          <a:p>
            <a:pPr marL="514350" indent="-514350">
              <a:buFont typeface="+mj-lt"/>
              <a:buAutoNum type="arabicPeriod"/>
            </a:pPr>
            <a:r>
              <a:rPr lang="en-US" sz="2800" dirty="0" smtClean="0"/>
              <a:t>Become </a:t>
            </a:r>
            <a:r>
              <a:rPr lang="en-US" sz="2800" dirty="0"/>
              <a:t>quiet, focus on yourself.  </a:t>
            </a:r>
            <a:endParaRPr lang="en-US" sz="2800" dirty="0" smtClean="0"/>
          </a:p>
          <a:p>
            <a:pPr marL="514350" indent="-514350">
              <a:buFont typeface="+mj-lt"/>
              <a:buAutoNum type="arabicPeriod"/>
            </a:pPr>
            <a:r>
              <a:rPr lang="en-US" sz="2800" dirty="0" smtClean="0"/>
              <a:t>Read </a:t>
            </a:r>
            <a:r>
              <a:rPr lang="en-US" sz="2800" dirty="0"/>
              <a:t>a passage from scripture.  </a:t>
            </a:r>
            <a:endParaRPr lang="en-US" sz="2800" dirty="0" smtClean="0"/>
          </a:p>
        </p:txBody>
      </p:sp>
    </p:spTree>
    <p:extLst>
      <p:ext uri="{BB962C8B-B14F-4D97-AF65-F5344CB8AC3E}">
        <p14:creationId xmlns:p14="http://schemas.microsoft.com/office/powerpoint/2010/main" val="2864965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Sacrament of Confirmation</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026821" y="1307519"/>
            <a:ext cx="4042232" cy="4997028"/>
          </a:xfrm>
          <a:prstGeom prst="rect">
            <a:avLst/>
          </a:prstGeom>
          <a:noFill/>
          <a:ln>
            <a:noFill/>
          </a:ln>
        </p:spPr>
      </p:pic>
      <p:sp>
        <p:nvSpPr>
          <p:cNvPr id="9" name="TextBox 8"/>
          <p:cNvSpPr txBox="1"/>
          <p:nvPr/>
        </p:nvSpPr>
        <p:spPr>
          <a:xfrm>
            <a:off x="633146" y="1151469"/>
            <a:ext cx="6275653" cy="3662541"/>
          </a:xfrm>
          <a:prstGeom prst="rect">
            <a:avLst/>
          </a:prstGeom>
          <a:noFill/>
        </p:spPr>
        <p:txBody>
          <a:bodyPr wrap="square" rtlCol="0">
            <a:spAutoFit/>
          </a:bodyPr>
          <a:lstStyle/>
          <a:p>
            <a:r>
              <a:rPr lang="en-US" sz="2800" dirty="0"/>
              <a:t>3.  And please think about who you would want to be your SPONSOR</a:t>
            </a:r>
            <a:r>
              <a:rPr lang="en-US" sz="2800" dirty="0" smtClean="0"/>
              <a:t>...</a:t>
            </a:r>
            <a:r>
              <a:rPr lang="en-US" sz="2800" dirty="0"/>
              <a:t>who is sort of like a godparent was at your baptism</a:t>
            </a:r>
            <a:r>
              <a:rPr lang="en-US" sz="2800" dirty="0" smtClean="0"/>
              <a:t>.</a:t>
            </a:r>
            <a:r>
              <a:rPr lang="en-US" sz="2800" dirty="0"/>
              <a:t> You only need one sponsor</a:t>
            </a:r>
            <a:r>
              <a:rPr lang="en-US" sz="2800" dirty="0" smtClean="0"/>
              <a:t>...</a:t>
            </a:r>
            <a:r>
              <a:rPr lang="en-US" sz="2800" dirty="0"/>
              <a:t>they do need to be a Catholic who has received the sacrament </a:t>
            </a:r>
            <a:r>
              <a:rPr lang="en-US" sz="2800" dirty="0" smtClean="0"/>
              <a:t>of </a:t>
            </a:r>
            <a:r>
              <a:rPr lang="en-US" sz="2800" dirty="0"/>
              <a:t>confirmation and is at least 16 years old to be your sponsor</a:t>
            </a:r>
            <a:r>
              <a:rPr lang="en-US" sz="2800" dirty="0" smtClean="0"/>
              <a:t>.</a:t>
            </a:r>
            <a:endParaRPr lang="en-US" sz="2800" dirty="0"/>
          </a:p>
          <a:p>
            <a:r>
              <a:rPr lang="en-US" sz="3600" dirty="0" smtClean="0"/>
              <a:t>    </a:t>
            </a:r>
            <a:endParaRPr lang="en-US" sz="3600" dirty="0"/>
          </a:p>
        </p:txBody>
      </p:sp>
    </p:spTree>
    <p:extLst>
      <p:ext uri="{BB962C8B-B14F-4D97-AF65-F5344CB8AC3E}">
        <p14:creationId xmlns:p14="http://schemas.microsoft.com/office/powerpoint/2010/main" val="32869502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Ignatius Prayer:</a:t>
            </a:r>
            <a:endParaRPr lang="en-US" sz="2800" dirty="0"/>
          </a:p>
        </p:txBody>
      </p:sp>
      <p:sp>
        <p:nvSpPr>
          <p:cNvPr id="3" name="TextBox 2"/>
          <p:cNvSpPr txBox="1"/>
          <p:nvPr/>
        </p:nvSpPr>
        <p:spPr>
          <a:xfrm>
            <a:off x="633145" y="2807374"/>
            <a:ext cx="6425381" cy="2677656"/>
          </a:xfrm>
          <a:prstGeom prst="rect">
            <a:avLst/>
          </a:prstGeom>
          <a:noFill/>
        </p:spPr>
        <p:txBody>
          <a:bodyPr wrap="square" rtlCol="0">
            <a:spAutoFit/>
          </a:bodyPr>
          <a:lstStyle/>
          <a:p>
            <a:pPr marL="514350" indent="-514350">
              <a:buFont typeface="+mj-lt"/>
              <a:buAutoNum type="arabicPeriod"/>
            </a:pPr>
            <a:r>
              <a:rPr lang="en-US" sz="2800" dirty="0" smtClean="0"/>
              <a:t>Ask </a:t>
            </a:r>
            <a:r>
              <a:rPr lang="en-US" sz="2800" dirty="0"/>
              <a:t>the Holy Spirit to help you to pray.  </a:t>
            </a:r>
            <a:endParaRPr lang="en-US" sz="2800" dirty="0" smtClean="0"/>
          </a:p>
          <a:p>
            <a:pPr marL="514350" indent="-514350">
              <a:buFont typeface="+mj-lt"/>
              <a:buAutoNum type="arabicPeriod"/>
            </a:pPr>
            <a:r>
              <a:rPr lang="en-US" sz="2800" dirty="0" smtClean="0"/>
              <a:t>Become </a:t>
            </a:r>
            <a:r>
              <a:rPr lang="en-US" sz="2800" dirty="0"/>
              <a:t>quiet, focus on yourself.  </a:t>
            </a:r>
            <a:endParaRPr lang="en-US" sz="2800" dirty="0" smtClean="0"/>
          </a:p>
          <a:p>
            <a:pPr marL="514350" indent="-514350">
              <a:buFont typeface="+mj-lt"/>
              <a:buAutoNum type="arabicPeriod"/>
            </a:pPr>
            <a:r>
              <a:rPr lang="en-US" sz="2800" dirty="0" smtClean="0"/>
              <a:t>Read </a:t>
            </a:r>
            <a:r>
              <a:rPr lang="en-US" sz="2800" dirty="0"/>
              <a:t>a passage from scripture.  </a:t>
            </a:r>
            <a:endParaRPr lang="en-US" sz="2800" dirty="0" smtClean="0"/>
          </a:p>
          <a:p>
            <a:pPr marL="514350" indent="-514350">
              <a:buFont typeface="+mj-lt"/>
              <a:buAutoNum type="arabicPeriod"/>
            </a:pPr>
            <a:r>
              <a:rPr lang="en-US" sz="2800" dirty="0" smtClean="0"/>
              <a:t>Put </a:t>
            </a:r>
            <a:r>
              <a:rPr lang="en-US" sz="2800" dirty="0"/>
              <a:t>yourself into different characters in the biblical scene:  Feel the feelings, imagine the locale, etc. </a:t>
            </a:r>
            <a:endParaRPr lang="en-US" sz="2800" dirty="0" smtClean="0"/>
          </a:p>
        </p:txBody>
      </p:sp>
    </p:spTree>
    <p:extLst>
      <p:ext uri="{BB962C8B-B14F-4D97-AF65-F5344CB8AC3E}">
        <p14:creationId xmlns:p14="http://schemas.microsoft.com/office/powerpoint/2010/main" val="30247073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STYLES:</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903467"/>
            <a:ext cx="4652683" cy="2991010"/>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Ignatius Prayer:</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pPr marL="514350" indent="-514350">
              <a:buFont typeface="+mj-lt"/>
              <a:buAutoNum type="arabicPeriod"/>
            </a:pPr>
            <a:r>
              <a:rPr lang="en-US" sz="2800" dirty="0" smtClean="0"/>
              <a:t>Ask </a:t>
            </a:r>
            <a:r>
              <a:rPr lang="en-US" sz="2800" dirty="0"/>
              <a:t>the Holy Spirit to help you to pray.  </a:t>
            </a:r>
            <a:endParaRPr lang="en-US" sz="2800" dirty="0" smtClean="0"/>
          </a:p>
          <a:p>
            <a:pPr marL="514350" indent="-514350">
              <a:buFont typeface="+mj-lt"/>
              <a:buAutoNum type="arabicPeriod"/>
            </a:pPr>
            <a:r>
              <a:rPr lang="en-US" sz="2800" dirty="0" smtClean="0"/>
              <a:t>Become </a:t>
            </a:r>
            <a:r>
              <a:rPr lang="en-US" sz="2800" dirty="0"/>
              <a:t>quiet, focus on yourself.  </a:t>
            </a:r>
            <a:endParaRPr lang="en-US" sz="2800" dirty="0" smtClean="0"/>
          </a:p>
          <a:p>
            <a:pPr marL="514350" indent="-514350">
              <a:buFont typeface="+mj-lt"/>
              <a:buAutoNum type="arabicPeriod"/>
            </a:pPr>
            <a:r>
              <a:rPr lang="en-US" sz="2800" dirty="0" smtClean="0"/>
              <a:t>Read </a:t>
            </a:r>
            <a:r>
              <a:rPr lang="en-US" sz="2800" dirty="0"/>
              <a:t>a passage from scripture.  </a:t>
            </a:r>
            <a:endParaRPr lang="en-US" sz="2800" dirty="0" smtClean="0"/>
          </a:p>
          <a:p>
            <a:pPr marL="514350" indent="-514350">
              <a:buFont typeface="+mj-lt"/>
              <a:buAutoNum type="arabicPeriod"/>
            </a:pPr>
            <a:r>
              <a:rPr lang="en-US" sz="2800" dirty="0" smtClean="0"/>
              <a:t>Put </a:t>
            </a:r>
            <a:r>
              <a:rPr lang="en-US" sz="2800" dirty="0"/>
              <a:t>yourself into different characters in the biblical scene:  Feel the feelings, imagine the locale, etc. </a:t>
            </a:r>
            <a:endParaRPr lang="en-US" sz="2800" dirty="0" smtClean="0"/>
          </a:p>
          <a:p>
            <a:pPr marL="514350" indent="-514350">
              <a:buFont typeface="+mj-lt"/>
              <a:buAutoNum type="arabicPeriod"/>
            </a:pPr>
            <a:r>
              <a:rPr lang="en-US" sz="2800" dirty="0" smtClean="0"/>
              <a:t>Reflect</a:t>
            </a:r>
            <a:r>
              <a:rPr lang="en-US" sz="2800" dirty="0"/>
              <a:t>.</a:t>
            </a:r>
          </a:p>
        </p:txBody>
      </p:sp>
    </p:spTree>
    <p:extLst>
      <p:ext uri="{BB962C8B-B14F-4D97-AF65-F5344CB8AC3E}">
        <p14:creationId xmlns:p14="http://schemas.microsoft.com/office/powerpoint/2010/main" val="10360941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HERE ARE SOME PRAYERS AND TECHNIQUES:</a:t>
            </a:r>
            <a:r>
              <a:rPr lang="en-US" sz="3600" dirty="0" smtClean="0"/>
              <a:t>    </a:t>
            </a:r>
            <a:endParaRPr lang="en-US" sz="3600"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7508718" y="2349284"/>
            <a:ext cx="4362440" cy="359431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Eucharistic Adoration:</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pPr lvl="0"/>
            <a:r>
              <a:rPr lang="en-US" sz="2800" dirty="0"/>
              <a:t>Some very holy people adopt a very simple approach to the spiritual life:  It centers around spending time in the presence of the Eucharist, the Blessed Sacrament.  We have a 24/7 oratory here at Holy Family.  We also have a tabernacle in our old church or “chapel.”</a:t>
            </a:r>
          </a:p>
        </p:txBody>
      </p:sp>
    </p:spTree>
    <p:extLst>
      <p:ext uri="{BB962C8B-B14F-4D97-AF65-F5344CB8AC3E}">
        <p14:creationId xmlns:p14="http://schemas.microsoft.com/office/powerpoint/2010/main" val="378082642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HERE ARE SOME PRAYERS AND TECHNIQUES: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315199" y="2068000"/>
            <a:ext cx="3785937" cy="4028000"/>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Icons, and other sacred art:</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pPr lvl="0"/>
            <a:r>
              <a:rPr lang="en-US" sz="2800" dirty="0"/>
              <a:t>Among Orthodox Christians, there is the tradition of using sacred images of the  New and Old Testaments, and of the Church, to meditate on and </a:t>
            </a:r>
            <a:r>
              <a:rPr lang="en-US" sz="2800" dirty="0" smtClean="0"/>
              <a:t>use </a:t>
            </a:r>
            <a:r>
              <a:rPr lang="en-US" sz="2800" dirty="0"/>
              <a:t>for prayer.  In general, some people may find themselves better able to pray with a visual aid like a crucifix.</a:t>
            </a:r>
          </a:p>
        </p:txBody>
      </p:sp>
    </p:spTree>
    <p:extLst>
      <p:ext uri="{BB962C8B-B14F-4D97-AF65-F5344CB8AC3E}">
        <p14:creationId xmlns:p14="http://schemas.microsoft.com/office/powerpoint/2010/main" val="415844676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HERE ARE SOME PRAYERS AND TECHNIQUES: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8" y="2477032"/>
            <a:ext cx="4376940" cy="337031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The Daily </a:t>
            </a:r>
            <a:r>
              <a:rPr lang="en-US" sz="2800" b="1" i="1" dirty="0" err="1" smtClean="0"/>
              <a:t>Examen</a:t>
            </a:r>
            <a:r>
              <a:rPr lang="en-US" sz="2800" b="1" i="1" dirty="0" smtClean="0"/>
              <a:t>:</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pPr lvl="0"/>
            <a:r>
              <a:rPr lang="en-US" sz="2800" dirty="0"/>
              <a:t>The daily </a:t>
            </a:r>
            <a:r>
              <a:rPr lang="en-US" sz="2800" dirty="0" err="1"/>
              <a:t>examen</a:t>
            </a:r>
            <a:r>
              <a:rPr lang="en-US" sz="2800" dirty="0"/>
              <a:t> is one of the most ancient prayer forms of the church.  It is designed to help one see how God is working in our lives in the course of a day.  Get comfortable to pray.   Remind yourself  that you are in God’s presence. Review the events of the day:  Ask Yourself:  A. </a:t>
            </a:r>
            <a:r>
              <a:rPr lang="en-US" sz="2800" dirty="0" smtClean="0"/>
              <a:t>What</a:t>
            </a:r>
            <a:endParaRPr lang="en-US" sz="2800" dirty="0"/>
          </a:p>
        </p:txBody>
      </p:sp>
      <p:sp>
        <p:nvSpPr>
          <p:cNvPr id="6" name="TextBox 5"/>
          <p:cNvSpPr txBox="1"/>
          <p:nvPr/>
        </p:nvSpPr>
        <p:spPr>
          <a:xfrm>
            <a:off x="661738" y="5767138"/>
            <a:ext cx="11209421" cy="1661993"/>
          </a:xfrm>
          <a:prstGeom prst="rect">
            <a:avLst/>
          </a:prstGeom>
          <a:noFill/>
        </p:spPr>
        <p:txBody>
          <a:bodyPr wrap="square" rtlCol="0">
            <a:spAutoFit/>
          </a:bodyPr>
          <a:lstStyle/>
          <a:p>
            <a:pPr lvl="0"/>
            <a:r>
              <a:rPr lang="en-US" sz="2800" dirty="0"/>
              <a:t>has been positive today?  B.  What has been negative today?   Ask God for forgiveness.  Remind yourself of his continued healing power in your life. Thank God for His continued presence in your life.</a:t>
            </a:r>
          </a:p>
          <a:p>
            <a:endParaRPr lang="en-US" dirty="0"/>
          </a:p>
        </p:txBody>
      </p:sp>
    </p:spTree>
    <p:extLst>
      <p:ext uri="{BB962C8B-B14F-4D97-AF65-F5344CB8AC3E}">
        <p14:creationId xmlns:p14="http://schemas.microsoft.com/office/powerpoint/2010/main" val="350301535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WHY HAVE THE MASS?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342156"/>
            <a:ext cx="4929881" cy="2267506"/>
          </a:xfrm>
          <a:prstGeom prst="rect">
            <a:avLst/>
          </a:prstGeom>
          <a:noFill/>
          <a:ln>
            <a:noFill/>
          </a:ln>
        </p:spPr>
      </p:pic>
      <p:sp>
        <p:nvSpPr>
          <p:cNvPr id="3" name="TextBox 2"/>
          <p:cNvSpPr txBox="1"/>
          <p:nvPr/>
        </p:nvSpPr>
        <p:spPr>
          <a:xfrm>
            <a:off x="617103" y="2342156"/>
            <a:ext cx="6730181" cy="2677656"/>
          </a:xfrm>
          <a:prstGeom prst="rect">
            <a:avLst/>
          </a:prstGeom>
          <a:noFill/>
        </p:spPr>
        <p:txBody>
          <a:bodyPr wrap="square" rtlCol="0">
            <a:spAutoFit/>
          </a:bodyPr>
          <a:lstStyle/>
          <a:p>
            <a:r>
              <a:rPr lang="en-US" sz="2800" dirty="0"/>
              <a:t>Well, in the Bible you see that the night before Jesus was on the cross, he got his friends together and took bread and wine and said that it was his Body and Blood.   This is the one thing that Jesus asked his friends to do TOGETHER when they </a:t>
            </a:r>
            <a:r>
              <a:rPr lang="en-US" sz="2800" dirty="0" smtClean="0"/>
              <a:t>prayed ...</a:t>
            </a:r>
            <a:endParaRPr lang="en-US" sz="2800" dirty="0"/>
          </a:p>
        </p:txBody>
      </p:sp>
    </p:spTree>
    <p:extLst>
      <p:ext uri="{BB962C8B-B14F-4D97-AF65-F5344CB8AC3E}">
        <p14:creationId xmlns:p14="http://schemas.microsoft.com/office/powerpoint/2010/main" val="379340861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WHY HAVE THE MASS?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53727" y="2584144"/>
            <a:ext cx="4904402" cy="3121936"/>
          </a:xfrm>
          <a:prstGeom prst="rect">
            <a:avLst/>
          </a:prstGeom>
          <a:noFill/>
          <a:ln>
            <a:noFill/>
          </a:ln>
        </p:spPr>
      </p:pic>
      <p:sp>
        <p:nvSpPr>
          <p:cNvPr id="3" name="TextBox 2"/>
          <p:cNvSpPr txBox="1"/>
          <p:nvPr/>
        </p:nvSpPr>
        <p:spPr>
          <a:xfrm>
            <a:off x="617104" y="2342156"/>
            <a:ext cx="6308132" cy="3970318"/>
          </a:xfrm>
          <a:prstGeom prst="rect">
            <a:avLst/>
          </a:prstGeom>
          <a:noFill/>
        </p:spPr>
        <p:txBody>
          <a:bodyPr wrap="square" rtlCol="0">
            <a:spAutoFit/>
          </a:bodyPr>
          <a:lstStyle/>
          <a:p>
            <a:r>
              <a:rPr lang="en-US" sz="2800" dirty="0"/>
              <a:t>And in Chapter 2, right after Jesus has gone back to heaven, you see that the early Christians had mass EVERY DAY.</a:t>
            </a:r>
            <a:r>
              <a:rPr lang="en-US" sz="2800" b="1" dirty="0"/>
              <a:t>  </a:t>
            </a:r>
            <a:r>
              <a:rPr lang="en-US" sz="2800" dirty="0"/>
              <a:t>So the mass was the #1 thing that the early Christians did together.</a:t>
            </a:r>
            <a:r>
              <a:rPr lang="en-US" sz="2800" b="1" dirty="0"/>
              <a:t>  </a:t>
            </a:r>
            <a:r>
              <a:rPr lang="en-US" sz="2800" dirty="0"/>
              <a:t>And </a:t>
            </a:r>
            <a:r>
              <a:rPr lang="en-US" sz="2800" dirty="0" smtClean="0"/>
              <a:t>so, we </a:t>
            </a:r>
            <a:r>
              <a:rPr lang="en-US" sz="2800" dirty="0"/>
              <a:t>have mass today because it’s what Jesus asked the first Christians to do.  We have been having mass like we do today for 2,000 years.</a:t>
            </a:r>
          </a:p>
        </p:txBody>
      </p:sp>
    </p:spTree>
    <p:extLst>
      <p:ext uri="{BB962C8B-B14F-4D97-AF65-F5344CB8AC3E}">
        <p14:creationId xmlns:p14="http://schemas.microsoft.com/office/powerpoint/2010/main" val="9507650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PENITENTIAL RITE: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477031"/>
            <a:ext cx="4833627" cy="3474589"/>
          </a:xfrm>
          <a:prstGeom prst="rect">
            <a:avLst/>
          </a:prstGeom>
          <a:noFill/>
          <a:ln>
            <a:noFill/>
          </a:ln>
        </p:spPr>
      </p:pic>
      <p:sp>
        <p:nvSpPr>
          <p:cNvPr id="3" name="TextBox 2"/>
          <p:cNvSpPr txBox="1"/>
          <p:nvPr/>
        </p:nvSpPr>
        <p:spPr>
          <a:xfrm>
            <a:off x="617104" y="2342156"/>
            <a:ext cx="6308132" cy="3970318"/>
          </a:xfrm>
          <a:prstGeom prst="rect">
            <a:avLst/>
          </a:prstGeom>
          <a:noFill/>
        </p:spPr>
        <p:txBody>
          <a:bodyPr wrap="square" rtlCol="0">
            <a:spAutoFit/>
          </a:bodyPr>
          <a:lstStyle/>
          <a:p>
            <a:r>
              <a:rPr lang="en-US" sz="2800" dirty="0"/>
              <a:t>Well, we begin the mass and almost the first thing we do is to day LORD HAVE MERCY, CHRIST HAVE MERCY, LORD HAVE MERCY….we ask God to get us ready to be close to him in the mass by forgiving us if we have not loved God or loved our neighbor as </a:t>
            </a:r>
            <a:r>
              <a:rPr lang="en-US" sz="2800" dirty="0" smtClean="0"/>
              <a:t>our self </a:t>
            </a:r>
            <a:r>
              <a:rPr lang="en-US" sz="2800" dirty="0"/>
              <a:t>in some </a:t>
            </a:r>
            <a:r>
              <a:rPr lang="en-US" sz="2800" dirty="0" smtClean="0"/>
              <a:t>way. So</a:t>
            </a:r>
            <a:r>
              <a:rPr lang="en-US" sz="2800" dirty="0"/>
              <a:t>, we say “sorry to God” at the beginning of mass.</a:t>
            </a:r>
          </a:p>
        </p:txBody>
      </p:sp>
    </p:spTree>
    <p:extLst>
      <p:ext uri="{BB962C8B-B14F-4D97-AF65-F5344CB8AC3E}">
        <p14:creationId xmlns:p14="http://schemas.microsoft.com/office/powerpoint/2010/main" val="237501217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PENITENTIAL RITE: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7" y="2342156"/>
            <a:ext cx="4865710" cy="3601444"/>
          </a:xfrm>
          <a:prstGeom prst="rect">
            <a:avLst/>
          </a:prstGeom>
          <a:noFill/>
          <a:ln>
            <a:noFill/>
          </a:ln>
        </p:spPr>
      </p:pic>
      <p:sp>
        <p:nvSpPr>
          <p:cNvPr id="3" name="TextBox 2"/>
          <p:cNvSpPr txBox="1"/>
          <p:nvPr/>
        </p:nvSpPr>
        <p:spPr>
          <a:xfrm>
            <a:off x="617104" y="2342156"/>
            <a:ext cx="6308132" cy="2677656"/>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rPr>
              <a:t>Now, Just like our having mass in the first place, this has been done for a very long time.  For those a little older who can understand, we have a document from 65 AD, which is only 30 years after Jesus went back to heaven like in Acts </a:t>
            </a:r>
            <a:r>
              <a:rPr lang="en-US" sz="2800" dirty="0" smtClean="0">
                <a:latin typeface="Times New Roman" panose="02020603050405020304" pitchFamily="18" charset="0"/>
                <a:ea typeface="Times New Roman" panose="02020603050405020304" pitchFamily="18" charset="0"/>
              </a:rPr>
              <a:t>1 ... </a:t>
            </a:r>
            <a:endParaRPr lang="en-US" sz="2800" dirty="0"/>
          </a:p>
        </p:txBody>
      </p:sp>
    </p:spTree>
    <p:extLst>
      <p:ext uri="{BB962C8B-B14F-4D97-AF65-F5344CB8AC3E}">
        <p14:creationId xmlns:p14="http://schemas.microsoft.com/office/powerpoint/2010/main" val="96443483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PENITENTIAL RITE: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62727" y="2342156"/>
            <a:ext cx="4644262" cy="3601444"/>
          </a:xfrm>
          <a:prstGeom prst="rect">
            <a:avLst/>
          </a:prstGeom>
          <a:noFill/>
          <a:ln>
            <a:noFill/>
          </a:ln>
        </p:spPr>
      </p:pic>
      <p:sp>
        <p:nvSpPr>
          <p:cNvPr id="3" name="TextBox 2"/>
          <p:cNvSpPr txBox="1"/>
          <p:nvPr/>
        </p:nvSpPr>
        <p:spPr>
          <a:xfrm>
            <a:off x="617104" y="2342156"/>
            <a:ext cx="6308132" cy="3797963"/>
          </a:xfrm>
          <a:prstGeom prst="rect">
            <a:avLst/>
          </a:prstGeom>
          <a:noFill/>
        </p:spPr>
        <p:txBody>
          <a:bodyPr wrap="square" rtlCol="0">
            <a:spAutoFit/>
          </a:bodyPr>
          <a:lstStyle/>
          <a:p>
            <a:pPr algn="just">
              <a:lnSpc>
                <a:spcPct val="115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And it says: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“Every Lord’s day (Sunday) you must gather and first confess your sins so that your sacrifice may be pure, and then break bread, and give thanks.”</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    So, just like the first Christians back in 65AD, we start mass today by asking God for forgiveness and healing to better celebrate this </a:t>
            </a:r>
            <a:r>
              <a:rPr lang="en-US" sz="2800" dirty="0" smtClean="0">
                <a:latin typeface="Times New Roman" panose="02020603050405020304" pitchFamily="18" charset="0"/>
                <a:ea typeface="Times New Roman" panose="02020603050405020304" pitchFamily="18" charset="0"/>
              </a:rPr>
              <a:t>gift.</a:t>
            </a:r>
            <a:endParaRPr lang="en-US" sz="2800" dirty="0"/>
          </a:p>
        </p:txBody>
      </p:sp>
    </p:spTree>
    <p:extLst>
      <p:ext uri="{BB962C8B-B14F-4D97-AF65-F5344CB8AC3E}">
        <p14:creationId xmlns:p14="http://schemas.microsoft.com/office/powerpoint/2010/main" val="3878596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033224" y="1094322"/>
            <a:ext cx="3939576" cy="5290436"/>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8" name="TextBox 7"/>
          <p:cNvSpPr txBox="1"/>
          <p:nvPr/>
        </p:nvSpPr>
        <p:spPr>
          <a:xfrm>
            <a:off x="633146" y="3168123"/>
            <a:ext cx="6456021" cy="1815882"/>
          </a:xfrm>
          <a:prstGeom prst="rect">
            <a:avLst/>
          </a:prstGeom>
          <a:noFill/>
        </p:spPr>
        <p:txBody>
          <a:bodyPr wrap="square" rtlCol="0">
            <a:spAutoFit/>
          </a:bodyPr>
          <a:lstStyle/>
          <a:p>
            <a:pPr>
              <a:spcAft>
                <a:spcPts val="600"/>
              </a:spcAft>
            </a:pPr>
            <a:r>
              <a:rPr lang="en-US" sz="2800" dirty="0" smtClean="0"/>
              <a:t>It </a:t>
            </a:r>
            <a:r>
              <a:rPr lang="en-US" sz="2800" dirty="0"/>
              <a:t>is good to treat the beliefs of all people with respect.  But, having said that, I love my Christian faith and the story it tells the best.  I am glad I am a Christian. </a:t>
            </a:r>
          </a:p>
        </p:txBody>
      </p:sp>
    </p:spTree>
    <p:extLst>
      <p:ext uri="{BB962C8B-B14F-4D97-AF65-F5344CB8AC3E}">
        <p14:creationId xmlns:p14="http://schemas.microsoft.com/office/powerpoint/2010/main" val="10668714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READINGS FROM THE BIBLE: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3" name="TextBox 2"/>
          <p:cNvSpPr txBox="1"/>
          <p:nvPr/>
        </p:nvSpPr>
        <p:spPr>
          <a:xfrm>
            <a:off x="617104" y="2342156"/>
            <a:ext cx="6308132" cy="3970318"/>
          </a:xfrm>
          <a:prstGeom prst="rect">
            <a:avLst/>
          </a:prstGeom>
          <a:noFill/>
        </p:spPr>
        <p:txBody>
          <a:bodyPr wrap="square" rtlCol="0">
            <a:spAutoFit/>
          </a:bodyPr>
          <a:lstStyle/>
          <a:p>
            <a:r>
              <a:rPr lang="en-US" sz="2800" dirty="0"/>
              <a:t>Next we have readings from the Bible.  After the first reading, we say, “Thanks be to God.”  </a:t>
            </a:r>
          </a:p>
          <a:p>
            <a:r>
              <a:rPr lang="en-US" sz="2800" dirty="0" smtClean="0"/>
              <a:t>But </a:t>
            </a:r>
            <a:r>
              <a:rPr lang="en-US" sz="2800" dirty="0"/>
              <a:t>then we have a last reading, we do some special things:  </a:t>
            </a:r>
            <a:r>
              <a:rPr lang="en-US" sz="2800" i="1" dirty="0"/>
              <a:t>Before the reading, 1. we all stand up</a:t>
            </a:r>
            <a:r>
              <a:rPr lang="en-US" sz="2800" dirty="0"/>
              <a:t> (standing is a sign of respect like all standing for a bride at a wedding.) And 2. </a:t>
            </a:r>
            <a:r>
              <a:rPr lang="en-US" sz="2800" i="1" dirty="0"/>
              <a:t>we sing “Alleluia,” which </a:t>
            </a:r>
            <a:r>
              <a:rPr lang="en-US" sz="2800" dirty="0"/>
              <a:t>means “Praise God.”</a:t>
            </a:r>
          </a:p>
        </p:txBody>
      </p:sp>
    </p:spTree>
    <p:extLst>
      <p:ext uri="{BB962C8B-B14F-4D97-AF65-F5344CB8AC3E}">
        <p14:creationId xmlns:p14="http://schemas.microsoft.com/office/powerpoint/2010/main" val="129573902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READINGS FROM THE BIBLE: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342156"/>
            <a:ext cx="5042176" cy="3599281"/>
          </a:xfrm>
          <a:prstGeom prst="rect">
            <a:avLst/>
          </a:prstGeom>
          <a:noFill/>
          <a:ln>
            <a:noFill/>
          </a:ln>
        </p:spPr>
      </p:pic>
      <p:sp>
        <p:nvSpPr>
          <p:cNvPr id="3" name="TextBox 2"/>
          <p:cNvSpPr txBox="1"/>
          <p:nvPr/>
        </p:nvSpPr>
        <p:spPr>
          <a:xfrm>
            <a:off x="617104" y="2342156"/>
            <a:ext cx="6308132" cy="2677656"/>
          </a:xfrm>
          <a:prstGeom prst="rect">
            <a:avLst/>
          </a:prstGeom>
          <a:noFill/>
        </p:spPr>
        <p:txBody>
          <a:bodyPr wrap="square" rtlCol="0">
            <a:spAutoFit/>
          </a:bodyPr>
          <a:lstStyle/>
          <a:p>
            <a:r>
              <a:rPr lang="en-US" sz="2800" dirty="0">
                <a:solidFill>
                  <a:srgbClr val="000000"/>
                </a:solidFill>
                <a:latin typeface="Times New Roman" panose="02020603050405020304" pitchFamily="18" charset="0"/>
                <a:ea typeface="Times New Roman" panose="02020603050405020304" pitchFamily="18" charset="0"/>
              </a:rPr>
              <a:t>Then the priest or deacon greets everyone and all will say “And with your spirit” and then he starts the reading and everybody says “Glory to you O Lord” while they make a cross on themselves on the forehead, the mouth and the heart.</a:t>
            </a:r>
            <a:endParaRPr lang="en-US" sz="2800" dirty="0"/>
          </a:p>
        </p:txBody>
      </p:sp>
    </p:spTree>
    <p:extLst>
      <p:ext uri="{BB962C8B-B14F-4D97-AF65-F5344CB8AC3E}">
        <p14:creationId xmlns:p14="http://schemas.microsoft.com/office/powerpoint/2010/main" val="96194413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READINGS FROM THE BIBLE: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6" y="1797799"/>
            <a:ext cx="4428563" cy="4731337"/>
          </a:xfrm>
          <a:prstGeom prst="rect">
            <a:avLst/>
          </a:prstGeom>
          <a:noFill/>
          <a:ln>
            <a:noFill/>
          </a:ln>
        </p:spPr>
      </p:pic>
      <p:sp>
        <p:nvSpPr>
          <p:cNvPr id="3" name="TextBox 2"/>
          <p:cNvSpPr txBox="1"/>
          <p:nvPr/>
        </p:nvSpPr>
        <p:spPr>
          <a:xfrm>
            <a:off x="617104" y="2342156"/>
            <a:ext cx="6308132" cy="3539430"/>
          </a:xfrm>
          <a:prstGeom prst="rect">
            <a:avLst/>
          </a:prstGeom>
          <a:noFill/>
        </p:spPr>
        <p:txBody>
          <a:bodyPr wrap="square" rtlCol="0">
            <a:spAutoFit/>
          </a:bodyPr>
          <a:lstStyle/>
          <a:p>
            <a:r>
              <a:rPr lang="en-US" sz="2800" dirty="0">
                <a:solidFill>
                  <a:srgbClr val="000000"/>
                </a:solidFill>
                <a:latin typeface="Times New Roman" panose="02020603050405020304" pitchFamily="18" charset="0"/>
                <a:ea typeface="Times New Roman" panose="02020603050405020304" pitchFamily="18" charset="0"/>
              </a:rPr>
              <a:t>Why all these special things for this last reading?  Because the last reading is always from one of the four Gospels – Matthew, Mark, Luke and John – and the four Gospels have the DIRECT WORDS AND ACTIONS OF JESUS:  We make a bigger deal about the words and actions of Jesus, because he is our Savior.</a:t>
            </a:r>
            <a:endParaRPr lang="en-US" sz="2800" dirty="0"/>
          </a:p>
        </p:txBody>
      </p:sp>
    </p:spTree>
    <p:extLst>
      <p:ext uri="{BB962C8B-B14F-4D97-AF65-F5344CB8AC3E}">
        <p14:creationId xmlns:p14="http://schemas.microsoft.com/office/powerpoint/2010/main" val="92405212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HOMILY:</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477032"/>
            <a:ext cx="4929881" cy="3436572"/>
          </a:xfrm>
          <a:prstGeom prst="rect">
            <a:avLst/>
          </a:prstGeom>
          <a:noFill/>
          <a:ln>
            <a:noFill/>
          </a:ln>
        </p:spPr>
      </p:pic>
      <p:sp>
        <p:nvSpPr>
          <p:cNvPr id="3" name="TextBox 2"/>
          <p:cNvSpPr txBox="1"/>
          <p:nvPr/>
        </p:nvSpPr>
        <p:spPr>
          <a:xfrm>
            <a:off x="617104" y="2342156"/>
            <a:ext cx="6308132" cy="2677656"/>
          </a:xfrm>
          <a:prstGeom prst="rect">
            <a:avLst/>
          </a:prstGeom>
          <a:noFill/>
        </p:spPr>
        <p:txBody>
          <a:bodyPr wrap="square" rtlCol="0">
            <a:spAutoFit/>
          </a:bodyPr>
          <a:lstStyle/>
          <a:p>
            <a:r>
              <a:rPr lang="en-US" sz="2800" dirty="0">
                <a:solidFill>
                  <a:srgbClr val="000000"/>
                </a:solidFill>
                <a:latin typeface="Times New Roman" panose="02020603050405020304" pitchFamily="18" charset="0"/>
                <a:ea typeface="Times New Roman" panose="02020603050405020304" pitchFamily="18" charset="0"/>
              </a:rPr>
              <a:t>Then we have a sermon on the Scriptures we have just heard. Hopefully, when Fr. Andy preaches, what happened to St. Paul in Acts 20:9 won’t happen:  Where a man falls asleep during Paul’s “preaching” and he then falls out a window!</a:t>
            </a:r>
            <a:endParaRPr lang="en-US" sz="2800" dirty="0"/>
          </a:p>
        </p:txBody>
      </p:sp>
    </p:spTree>
    <p:extLst>
      <p:ext uri="{BB962C8B-B14F-4D97-AF65-F5344CB8AC3E}">
        <p14:creationId xmlns:p14="http://schemas.microsoft.com/office/powerpoint/2010/main" val="144524757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USUALLY AT MASS ON SUNDAY WE ALSO SAY THE CREED:</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529137" y="2099720"/>
            <a:ext cx="5390147" cy="3451484"/>
          </a:xfrm>
          <a:prstGeom prst="rect">
            <a:avLst/>
          </a:prstGeom>
          <a:noFill/>
          <a:ln>
            <a:noFill/>
          </a:ln>
        </p:spPr>
      </p:pic>
      <p:sp>
        <p:nvSpPr>
          <p:cNvPr id="3" name="TextBox 2"/>
          <p:cNvSpPr txBox="1"/>
          <p:nvPr/>
        </p:nvSpPr>
        <p:spPr>
          <a:xfrm>
            <a:off x="617104" y="2342156"/>
            <a:ext cx="6308132" cy="1384995"/>
          </a:xfrm>
          <a:prstGeom prst="rect">
            <a:avLst/>
          </a:prstGeom>
          <a:noFill/>
        </p:spPr>
        <p:txBody>
          <a:bodyPr wrap="square" rtlCol="0">
            <a:spAutoFit/>
          </a:bodyPr>
          <a:lstStyle/>
          <a:p>
            <a:r>
              <a:rPr lang="en-US" sz="2800" dirty="0"/>
              <a:t>Then we proclaim our faith in “The Creed.”  This is the part of the mass that begins “I </a:t>
            </a:r>
            <a:r>
              <a:rPr lang="en-US" sz="2800" dirty="0" smtClean="0"/>
              <a:t>believe ...”</a:t>
            </a:r>
            <a:endParaRPr lang="en-US" sz="2800" dirty="0"/>
          </a:p>
        </p:txBody>
      </p:sp>
    </p:spTree>
    <p:extLst>
      <p:ext uri="{BB962C8B-B14F-4D97-AF65-F5344CB8AC3E}">
        <p14:creationId xmlns:p14="http://schemas.microsoft.com/office/powerpoint/2010/main" val="17338446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USUALLY AT MASS ON SUNDAY WE ALSO SAY THE CREED:</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16592" y="2539554"/>
            <a:ext cx="4818733" cy="3206647"/>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r>
              <a:rPr lang="en-US" sz="2800" dirty="0">
                <a:solidFill>
                  <a:srgbClr val="000000"/>
                </a:solidFill>
                <a:latin typeface="Times New Roman" panose="02020603050405020304" pitchFamily="18" charset="0"/>
                <a:ea typeface="Times New Roman" panose="02020603050405020304" pitchFamily="18" charset="0"/>
              </a:rPr>
              <a:t>Going along with how all of this is so old:  That the mass comes from Jesus himself at the  last supper….that we have started mass saying “I’m sorry” to God from within a few years of Jesus….well….Our Creed, which says everything we believe in the Church, was put together in 325AD by the leaders of the Church at a “council.” </a:t>
            </a:r>
            <a:endParaRPr lang="en-US" sz="2800" dirty="0"/>
          </a:p>
        </p:txBody>
      </p:sp>
    </p:spTree>
    <p:extLst>
      <p:ext uri="{BB962C8B-B14F-4D97-AF65-F5344CB8AC3E}">
        <p14:creationId xmlns:p14="http://schemas.microsoft.com/office/powerpoint/2010/main" val="12638226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USUALLY AT MASS ON SUNDAY WE ALSO SAY THE CREED:</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898107"/>
            <a:ext cx="4652683" cy="3001730"/>
          </a:xfrm>
          <a:prstGeom prst="rect">
            <a:avLst/>
          </a:prstGeom>
          <a:noFill/>
          <a:ln>
            <a:noFill/>
          </a:ln>
        </p:spPr>
      </p:pic>
      <p:sp>
        <p:nvSpPr>
          <p:cNvPr id="3" name="TextBox 2"/>
          <p:cNvSpPr txBox="1"/>
          <p:nvPr/>
        </p:nvSpPr>
        <p:spPr>
          <a:xfrm>
            <a:off x="617104" y="2342156"/>
            <a:ext cx="6441422" cy="3108543"/>
          </a:xfrm>
          <a:prstGeom prst="rect">
            <a:avLst/>
          </a:prstGeom>
          <a:noFill/>
        </p:spPr>
        <p:txBody>
          <a:bodyPr wrap="square" rtlCol="0">
            <a:spAutoFit/>
          </a:bodyPr>
          <a:lstStyle/>
          <a:p>
            <a:r>
              <a:rPr lang="en-US" sz="2800" dirty="0">
                <a:solidFill>
                  <a:srgbClr val="000000"/>
                </a:solidFill>
                <a:latin typeface="Times New Roman" panose="02020603050405020304" pitchFamily="18" charset="0"/>
                <a:ea typeface="Times New Roman" panose="02020603050405020304" pitchFamily="18" charset="0"/>
              </a:rPr>
              <a:t>Christianity was illegal till 313AD….so till then they couldn’t get all the leaders of the Church together in one place.  So, once they could they all got together and hammered out what we believe.  We have used the same statement of belief at baptisms since 325AD.</a:t>
            </a:r>
            <a:endParaRPr lang="en-US" sz="2800" dirty="0"/>
          </a:p>
        </p:txBody>
      </p:sp>
    </p:spTree>
    <p:extLst>
      <p:ext uri="{BB962C8B-B14F-4D97-AF65-F5344CB8AC3E}">
        <p14:creationId xmlns:p14="http://schemas.microsoft.com/office/powerpoint/2010/main" val="24647961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PRAYER OF THE FAITHFUL:</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432885" y="2584144"/>
            <a:ext cx="5145034" cy="3026620"/>
          </a:xfrm>
          <a:prstGeom prst="rect">
            <a:avLst/>
          </a:prstGeom>
          <a:noFill/>
          <a:ln>
            <a:noFill/>
          </a:ln>
        </p:spPr>
      </p:pic>
      <p:sp>
        <p:nvSpPr>
          <p:cNvPr id="3" name="TextBox 2"/>
          <p:cNvSpPr txBox="1"/>
          <p:nvPr/>
        </p:nvSpPr>
        <p:spPr>
          <a:xfrm>
            <a:off x="617104" y="2342156"/>
            <a:ext cx="6441422" cy="954107"/>
          </a:xfrm>
          <a:prstGeom prst="rect">
            <a:avLst/>
          </a:prstGeom>
          <a:noFill/>
        </p:spPr>
        <p:txBody>
          <a:bodyPr wrap="square" rtlCol="0">
            <a:spAutoFit/>
          </a:bodyPr>
          <a:lstStyle/>
          <a:p>
            <a:r>
              <a:rPr lang="en-US" sz="2800" dirty="0">
                <a:solidFill>
                  <a:srgbClr val="000000"/>
                </a:solidFill>
                <a:latin typeface="Times New Roman" panose="02020603050405020304" pitchFamily="18" charset="0"/>
                <a:ea typeface="Times New Roman" panose="02020603050405020304" pitchFamily="18" charset="0"/>
              </a:rPr>
              <a:t>Next we pray to God on behalf of the Church and world.</a:t>
            </a:r>
            <a:endParaRPr lang="en-US" sz="2800" dirty="0"/>
          </a:p>
        </p:txBody>
      </p:sp>
    </p:spTree>
    <p:extLst>
      <p:ext uri="{BB962C8B-B14F-4D97-AF65-F5344CB8AC3E}">
        <p14:creationId xmlns:p14="http://schemas.microsoft.com/office/powerpoint/2010/main" val="146302845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PREPARATION OF THE GIFTS: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207915" y="2342156"/>
            <a:ext cx="4663243" cy="3601444"/>
          </a:xfrm>
          <a:prstGeom prst="rect">
            <a:avLst/>
          </a:prstGeom>
          <a:noFill/>
          <a:ln>
            <a:noFill/>
          </a:ln>
        </p:spPr>
      </p:pic>
      <p:sp>
        <p:nvSpPr>
          <p:cNvPr id="3" name="TextBox 2"/>
          <p:cNvSpPr txBox="1"/>
          <p:nvPr/>
        </p:nvSpPr>
        <p:spPr>
          <a:xfrm>
            <a:off x="617104" y="2342156"/>
            <a:ext cx="6441422" cy="1815882"/>
          </a:xfrm>
          <a:prstGeom prst="rect">
            <a:avLst/>
          </a:prstGeom>
          <a:noFill/>
        </p:spPr>
        <p:txBody>
          <a:bodyPr wrap="square" rtlCol="0">
            <a:spAutoFit/>
          </a:bodyPr>
          <a:lstStyle/>
          <a:p>
            <a:r>
              <a:rPr lang="en-US" sz="2800" dirty="0"/>
              <a:t>Next, members of the congregation, bring bread and wine up to the altar.  We do this because Jesus used bread and wine at the Last Supper.</a:t>
            </a:r>
          </a:p>
        </p:txBody>
      </p:sp>
    </p:spTree>
    <p:extLst>
      <p:ext uri="{BB962C8B-B14F-4D97-AF65-F5344CB8AC3E}">
        <p14:creationId xmlns:p14="http://schemas.microsoft.com/office/powerpoint/2010/main" val="883294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SACRIFICE: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459579" y="2342156"/>
            <a:ext cx="3593432" cy="3970318"/>
          </a:xfrm>
          <a:prstGeom prst="rect">
            <a:avLst/>
          </a:prstGeom>
          <a:noFill/>
          <a:ln>
            <a:noFill/>
          </a:ln>
        </p:spPr>
      </p:pic>
      <p:sp>
        <p:nvSpPr>
          <p:cNvPr id="3" name="TextBox 2"/>
          <p:cNvSpPr txBox="1"/>
          <p:nvPr/>
        </p:nvSpPr>
        <p:spPr>
          <a:xfrm>
            <a:off x="617104" y="2342156"/>
            <a:ext cx="6441422" cy="3970318"/>
          </a:xfrm>
          <a:prstGeom prst="rect">
            <a:avLst/>
          </a:prstGeom>
          <a:noFill/>
        </p:spPr>
        <p:txBody>
          <a:bodyPr wrap="square" rtlCol="0">
            <a:spAutoFit/>
          </a:bodyPr>
          <a:lstStyle/>
          <a:p>
            <a:r>
              <a:rPr lang="en-US" sz="2800" dirty="0" smtClean="0">
                <a:latin typeface="Times New Roman" panose="02020603050405020304" pitchFamily="18" charset="0"/>
                <a:ea typeface="Times New Roman" panose="02020603050405020304" pitchFamily="18" charset="0"/>
              </a:rPr>
              <a:t>At </a:t>
            </a:r>
            <a:r>
              <a:rPr lang="en-US" sz="2800" dirty="0">
                <a:latin typeface="Times New Roman" panose="02020603050405020304" pitchFamily="18" charset="0"/>
                <a:ea typeface="Times New Roman" panose="02020603050405020304" pitchFamily="18" charset="0"/>
              </a:rPr>
              <a:t>the end of getting the bread and wine ready at the altar, the congregation says to the priest:  “May the Lord accept the sacrifice at your hands….”  In this prayer, we are talking about the priest participating in a sacrifice, but what does that mean? For Catholics, we say that Jesus dying on a cross is the ONE sacrifice that takes away our sins. </a:t>
            </a:r>
            <a:endParaRPr lang="en-US" sz="2800" dirty="0"/>
          </a:p>
        </p:txBody>
      </p:sp>
    </p:spTree>
    <p:extLst>
      <p:ext uri="{BB962C8B-B14F-4D97-AF65-F5344CB8AC3E}">
        <p14:creationId xmlns:p14="http://schemas.microsoft.com/office/powerpoint/2010/main" val="2876950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033224" y="2391347"/>
            <a:ext cx="4741087" cy="3388563"/>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6061164" cy="2677656"/>
          </a:xfrm>
          <a:prstGeom prst="rect">
            <a:avLst/>
          </a:prstGeom>
          <a:noFill/>
        </p:spPr>
        <p:txBody>
          <a:bodyPr wrap="square" rtlCol="0">
            <a:spAutoFit/>
          </a:bodyPr>
          <a:lstStyle/>
          <a:p>
            <a:pPr lvl="0">
              <a:spcAft>
                <a:spcPts val="600"/>
              </a:spcAft>
            </a:pPr>
            <a:r>
              <a:rPr lang="en-US" sz="2800" dirty="0"/>
              <a:t>Reminds me of a conversation I had with a fellow a ways back who said that he “used to be Catholic” but now he was into another </a:t>
            </a:r>
            <a:r>
              <a:rPr lang="en-US" sz="2800" dirty="0" smtClean="0"/>
              <a:t>religion, and </a:t>
            </a:r>
            <a:r>
              <a:rPr lang="en-US" sz="2800" dirty="0"/>
              <a:t>he wanted to know why I liked being Catholic and I said, </a:t>
            </a:r>
          </a:p>
        </p:txBody>
      </p:sp>
    </p:spTree>
    <p:extLst>
      <p:ext uri="{BB962C8B-B14F-4D97-AF65-F5344CB8AC3E}">
        <p14:creationId xmlns:p14="http://schemas.microsoft.com/office/powerpoint/2010/main" val="218288464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SACRIFICE: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584145"/>
            <a:ext cx="4961965" cy="3259608"/>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rPr>
              <a:t>But also at this time of the mass the priest says: “Pray, my brothers and sisters, that our sacrifice may be acceptable to God, the almighty Father”  But, again, what does this mean, what is OUR sacrifice here?  Well, at the mass, we not only claim the grace and forgiveness and healing and reconciliation offered </a:t>
            </a:r>
            <a:r>
              <a:rPr lang="en-US" sz="2800" dirty="0" smtClean="0">
                <a:latin typeface="Times New Roman" panose="02020603050405020304" pitchFamily="18" charset="0"/>
                <a:ea typeface="Times New Roman" panose="02020603050405020304" pitchFamily="18" charset="0"/>
              </a:rPr>
              <a:t>with God through</a:t>
            </a:r>
            <a:endParaRPr lang="en-US" sz="2800" dirty="0"/>
          </a:p>
        </p:txBody>
      </p:sp>
      <p:sp>
        <p:nvSpPr>
          <p:cNvPr id="6" name="TextBox 5"/>
          <p:cNvSpPr txBox="1"/>
          <p:nvPr/>
        </p:nvSpPr>
        <p:spPr>
          <a:xfrm>
            <a:off x="617104" y="5759118"/>
            <a:ext cx="11061549" cy="523220"/>
          </a:xfrm>
          <a:prstGeom prst="rect">
            <a:avLst/>
          </a:prstGeom>
          <a:noFill/>
        </p:spPr>
        <p:txBody>
          <a:bodyPr wrap="square" rtlCol="0">
            <a:spAutoFit/>
          </a:bodyPr>
          <a:lstStyle/>
          <a:p>
            <a:pPr lvl="0"/>
            <a:r>
              <a:rPr lang="en-US" sz="2800" dirty="0">
                <a:latin typeface="Times New Roman" panose="02020603050405020304" pitchFamily="18" charset="0"/>
                <a:ea typeface="Times New Roman" panose="02020603050405020304" pitchFamily="18" charset="0"/>
              </a:rPr>
              <a:t>claiming the salvation brought to us by the cross at </a:t>
            </a:r>
            <a:r>
              <a:rPr lang="en-US" sz="2800" dirty="0" smtClean="0">
                <a:latin typeface="Times New Roman" panose="02020603050405020304" pitchFamily="18" charset="0"/>
                <a:ea typeface="Times New Roman" panose="02020603050405020304" pitchFamily="18" charset="0"/>
              </a:rPr>
              <a:t>Calvary.</a:t>
            </a:r>
            <a:endParaRPr lang="en-US" sz="2800" dirty="0">
              <a:solidFill>
                <a:prstClr val="black"/>
              </a:solidFill>
            </a:endParaRPr>
          </a:p>
        </p:txBody>
      </p:sp>
    </p:spTree>
    <p:extLst>
      <p:ext uri="{BB962C8B-B14F-4D97-AF65-F5344CB8AC3E}">
        <p14:creationId xmlns:p14="http://schemas.microsoft.com/office/powerpoint/2010/main" val="81447049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SACRIFICE: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477032"/>
            <a:ext cx="5122386" cy="3137641"/>
          </a:xfrm>
          <a:prstGeom prst="rect">
            <a:avLst/>
          </a:prstGeom>
          <a:noFill/>
          <a:ln>
            <a:noFill/>
          </a:ln>
        </p:spPr>
      </p:pic>
      <p:sp>
        <p:nvSpPr>
          <p:cNvPr id="3" name="TextBox 2"/>
          <p:cNvSpPr txBox="1"/>
          <p:nvPr/>
        </p:nvSpPr>
        <p:spPr>
          <a:xfrm>
            <a:off x="617104" y="2342156"/>
            <a:ext cx="6441422" cy="3108543"/>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rPr>
              <a:t>WE ALSO offer our OWN SACRIFICES to Jesus at mass – our own struggles to be a good mom or dad or son or daughter or friend or Christian – and we OFFER THEM TO JESUS for him to use for the continued work of evangelization of the world.</a:t>
            </a:r>
            <a:endParaRPr lang="en-US" sz="2800" dirty="0"/>
          </a:p>
        </p:txBody>
      </p:sp>
    </p:spTree>
    <p:extLst>
      <p:ext uri="{BB962C8B-B14F-4D97-AF65-F5344CB8AC3E}">
        <p14:creationId xmlns:p14="http://schemas.microsoft.com/office/powerpoint/2010/main" val="38976301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SACRIFICE:</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7" y="2441958"/>
            <a:ext cx="4553403" cy="3501642"/>
          </a:xfrm>
          <a:prstGeom prst="rect">
            <a:avLst/>
          </a:prstGeom>
          <a:noFill/>
          <a:ln>
            <a:noFill/>
          </a:ln>
        </p:spPr>
      </p:pic>
      <p:sp>
        <p:nvSpPr>
          <p:cNvPr id="3" name="TextBox 2"/>
          <p:cNvSpPr txBox="1"/>
          <p:nvPr/>
        </p:nvSpPr>
        <p:spPr>
          <a:xfrm>
            <a:off x="617104" y="2342156"/>
            <a:ext cx="6441422" cy="2677656"/>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rPr>
              <a:t>That’s why, at this time in the mass the priest mentions “OUR sacrifices….”  SO, we know Jesus saves us through the cross, but we also know that Jesus wanted us to do His work, through the Church, until He returned in glory.</a:t>
            </a:r>
            <a:endParaRPr lang="en-US" sz="2800" dirty="0"/>
          </a:p>
        </p:txBody>
      </p:sp>
    </p:spTree>
    <p:extLst>
      <p:ext uri="{BB962C8B-B14F-4D97-AF65-F5344CB8AC3E}">
        <p14:creationId xmlns:p14="http://schemas.microsoft.com/office/powerpoint/2010/main" val="29754550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EUCHARISTIC PRAYER:</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568032"/>
            <a:ext cx="4652683" cy="1736832"/>
          </a:xfrm>
          <a:prstGeom prst="rect">
            <a:avLst/>
          </a:prstGeom>
          <a:noFill/>
          <a:ln>
            <a:noFill/>
          </a:ln>
        </p:spPr>
      </p:pic>
      <p:sp>
        <p:nvSpPr>
          <p:cNvPr id="3" name="TextBox 2"/>
          <p:cNvSpPr txBox="1"/>
          <p:nvPr/>
        </p:nvSpPr>
        <p:spPr>
          <a:xfrm>
            <a:off x="617104" y="2342156"/>
            <a:ext cx="6441422" cy="1815882"/>
          </a:xfrm>
          <a:prstGeom prst="rect">
            <a:avLst/>
          </a:prstGeom>
          <a:noFill/>
        </p:spPr>
        <p:txBody>
          <a:bodyPr wrap="square" rtlCol="0">
            <a:spAutoFit/>
          </a:bodyPr>
          <a:lstStyle/>
          <a:p>
            <a:r>
              <a:rPr lang="en-US" sz="2800" dirty="0" smtClean="0">
                <a:latin typeface="Times New Roman" panose="02020603050405020304" pitchFamily="18" charset="0"/>
                <a:ea typeface="Times New Roman" panose="02020603050405020304" pitchFamily="18" charset="0"/>
              </a:rPr>
              <a:t>Now </a:t>
            </a:r>
            <a:r>
              <a:rPr lang="en-US" sz="2800" dirty="0">
                <a:latin typeface="Times New Roman" panose="02020603050405020304" pitchFamily="18" charset="0"/>
                <a:ea typeface="Times New Roman" panose="02020603050405020304" pitchFamily="18" charset="0"/>
              </a:rPr>
              <a:t>we begin the prayer that is based on the LAST SUPPER, when Jesus got together with his friend on the night before he died.</a:t>
            </a:r>
            <a:endParaRPr lang="en-US" sz="2800" dirty="0"/>
          </a:p>
        </p:txBody>
      </p:sp>
    </p:spTree>
    <p:extLst>
      <p:ext uri="{BB962C8B-B14F-4D97-AF65-F5344CB8AC3E}">
        <p14:creationId xmlns:p14="http://schemas.microsoft.com/office/powerpoint/2010/main" val="48207307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EUCHARISTIC PRAYER:</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74567" y="2854344"/>
            <a:ext cx="4924927" cy="2851736"/>
          </a:xfrm>
          <a:prstGeom prst="rect">
            <a:avLst/>
          </a:prstGeom>
          <a:noFill/>
          <a:ln>
            <a:noFill/>
          </a:ln>
        </p:spPr>
      </p:pic>
      <p:sp>
        <p:nvSpPr>
          <p:cNvPr id="3" name="TextBox 2"/>
          <p:cNvSpPr txBox="1"/>
          <p:nvPr/>
        </p:nvSpPr>
        <p:spPr>
          <a:xfrm>
            <a:off x="617104" y="2342156"/>
            <a:ext cx="6441422" cy="1815882"/>
          </a:xfrm>
          <a:prstGeom prst="rect">
            <a:avLst/>
          </a:prstGeom>
          <a:noFill/>
        </p:spPr>
        <p:txBody>
          <a:bodyPr wrap="square" rtlCol="0">
            <a:spAutoFit/>
          </a:bodyPr>
          <a:lstStyle/>
          <a:p>
            <a:r>
              <a:rPr lang="en-US" sz="2800" dirty="0" smtClean="0">
                <a:latin typeface="Times New Roman" panose="02020603050405020304" pitchFamily="18" charset="0"/>
                <a:ea typeface="Times New Roman" panose="02020603050405020304" pitchFamily="18" charset="0"/>
              </a:rPr>
              <a:t>Now </a:t>
            </a:r>
            <a:r>
              <a:rPr lang="en-US" sz="2800" dirty="0">
                <a:latin typeface="Times New Roman" panose="02020603050405020304" pitchFamily="18" charset="0"/>
                <a:ea typeface="Times New Roman" panose="02020603050405020304" pitchFamily="18" charset="0"/>
              </a:rPr>
              <a:t>we begin the prayer that is based on the LAST SUPPER, when Jesus got together with his friend on the night before he died.</a:t>
            </a:r>
            <a:endParaRPr lang="en-US" sz="2800" dirty="0"/>
          </a:p>
        </p:txBody>
      </p:sp>
      <p:sp>
        <p:nvSpPr>
          <p:cNvPr id="6" name="TextBox 5"/>
          <p:cNvSpPr txBox="1"/>
          <p:nvPr/>
        </p:nvSpPr>
        <p:spPr>
          <a:xfrm>
            <a:off x="633146" y="4158038"/>
            <a:ext cx="6585801" cy="1815882"/>
          </a:xfrm>
          <a:prstGeom prst="rect">
            <a:avLst/>
          </a:prstGeom>
          <a:noFill/>
        </p:spPr>
        <p:txBody>
          <a:bodyPr wrap="square" rtlCol="0">
            <a:spAutoFit/>
          </a:bodyPr>
          <a:lstStyle/>
          <a:p>
            <a:pPr marL="514350" indent="-514350">
              <a:buFont typeface="+mj-lt"/>
              <a:buAutoNum type="arabicPeriod"/>
            </a:pPr>
            <a:r>
              <a:rPr lang="en-US" sz="2800" dirty="0">
                <a:latin typeface="Times New Roman" panose="02020603050405020304" pitchFamily="18" charset="0"/>
                <a:ea typeface="Times New Roman" panose="02020603050405020304" pitchFamily="18" charset="0"/>
              </a:rPr>
              <a:t>WHAT DID THE EARLY CHRISTIANS BELIEVE ABOUT THE BREAD AND WINE BECOMING JESUS’ BODY AND BLOOD?  </a:t>
            </a:r>
            <a:endParaRPr lang="en-US" sz="2800" dirty="0"/>
          </a:p>
        </p:txBody>
      </p:sp>
    </p:spTree>
    <p:extLst>
      <p:ext uri="{BB962C8B-B14F-4D97-AF65-F5344CB8AC3E}">
        <p14:creationId xmlns:p14="http://schemas.microsoft.com/office/powerpoint/2010/main" val="362578998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EUCHARISTIC PRAYER:</a:t>
            </a:r>
            <a:r>
              <a:rPr lang="en-US" sz="3600" dirty="0" smtClean="0"/>
              <a:t>    </a:t>
            </a:r>
            <a:endParaRPr lang="en-US" sz="3600" dirty="0"/>
          </a:p>
        </p:txBody>
      </p:sp>
      <p:sp>
        <p:nvSpPr>
          <p:cNvPr id="3" name="TextBox 2"/>
          <p:cNvSpPr txBox="1"/>
          <p:nvPr/>
        </p:nvSpPr>
        <p:spPr>
          <a:xfrm>
            <a:off x="617104" y="2342156"/>
            <a:ext cx="6441422" cy="1815882"/>
          </a:xfrm>
          <a:prstGeom prst="rect">
            <a:avLst/>
          </a:prstGeom>
          <a:noFill/>
        </p:spPr>
        <p:txBody>
          <a:bodyPr wrap="square" rtlCol="0">
            <a:spAutoFit/>
          </a:bodyPr>
          <a:lstStyle/>
          <a:p>
            <a:r>
              <a:rPr lang="en-US" sz="2800" dirty="0" smtClean="0">
                <a:latin typeface="Times New Roman" panose="02020603050405020304" pitchFamily="18" charset="0"/>
                <a:ea typeface="Times New Roman" panose="02020603050405020304" pitchFamily="18" charset="0"/>
              </a:rPr>
              <a:t>Now </a:t>
            </a:r>
            <a:r>
              <a:rPr lang="en-US" sz="2800" dirty="0">
                <a:latin typeface="Times New Roman" panose="02020603050405020304" pitchFamily="18" charset="0"/>
                <a:ea typeface="Times New Roman" panose="02020603050405020304" pitchFamily="18" charset="0"/>
              </a:rPr>
              <a:t>we begin the prayer that is based on the LAST SUPPER, when Jesus got together with his friend on the night before he died.</a:t>
            </a:r>
            <a:endParaRPr lang="en-US" sz="2800" dirty="0"/>
          </a:p>
        </p:txBody>
      </p:sp>
      <p:sp>
        <p:nvSpPr>
          <p:cNvPr id="6" name="TextBox 5"/>
          <p:cNvSpPr txBox="1"/>
          <p:nvPr/>
        </p:nvSpPr>
        <p:spPr>
          <a:xfrm>
            <a:off x="633146" y="4158038"/>
            <a:ext cx="6585801" cy="1815882"/>
          </a:xfrm>
          <a:prstGeom prst="rect">
            <a:avLst/>
          </a:prstGeom>
          <a:noFill/>
        </p:spPr>
        <p:txBody>
          <a:bodyPr wrap="square" rtlCol="0">
            <a:spAutoFit/>
          </a:bodyPr>
          <a:lstStyle/>
          <a:p>
            <a:pPr marL="514350" lvl="0" indent="-514350">
              <a:buFont typeface="+mj-lt"/>
              <a:buAutoNum type="arabicPeriod"/>
            </a:pPr>
            <a:r>
              <a:rPr lang="en-US" sz="2800" dirty="0">
                <a:solidFill>
                  <a:prstClr val="black"/>
                </a:solidFill>
                <a:latin typeface="Times New Roman" panose="02020603050405020304" pitchFamily="18" charset="0"/>
                <a:ea typeface="Times New Roman" panose="02020603050405020304" pitchFamily="18" charset="0"/>
              </a:rPr>
              <a:t>Well, in the Bible the early Christians talked about, in Gospels and in the Letters of Paul, that Jesus took bread and wine, </a:t>
            </a:r>
            <a:r>
              <a:rPr lang="en-US" sz="2800" dirty="0" smtClean="0">
                <a:solidFill>
                  <a:prstClr val="black"/>
                </a:solidFill>
                <a:latin typeface="Times New Roman" panose="02020603050405020304" pitchFamily="18" charset="0"/>
                <a:ea typeface="Times New Roman" panose="02020603050405020304" pitchFamily="18" charset="0"/>
              </a:rPr>
              <a:t>blessed them and called them his</a:t>
            </a:r>
            <a:endParaRPr lang="en-US" sz="2800" dirty="0">
              <a:solidFill>
                <a:prstClr val="black"/>
              </a:solidFill>
            </a:endParaRPr>
          </a:p>
        </p:txBody>
      </p:sp>
      <p:sp>
        <p:nvSpPr>
          <p:cNvPr id="7" name="TextBox 6"/>
          <p:cNvSpPr txBox="1"/>
          <p:nvPr/>
        </p:nvSpPr>
        <p:spPr>
          <a:xfrm>
            <a:off x="1138990" y="5823286"/>
            <a:ext cx="10619874" cy="1384995"/>
          </a:xfrm>
          <a:prstGeom prst="rect">
            <a:avLst/>
          </a:prstGeom>
          <a:noFill/>
        </p:spPr>
        <p:txBody>
          <a:bodyPr wrap="square" rtlCol="0">
            <a:spAutoFit/>
          </a:bodyPr>
          <a:lstStyle/>
          <a:p>
            <a:pPr lvl="0"/>
            <a:r>
              <a:rPr lang="en-US" sz="2800" dirty="0">
                <a:latin typeface="Times New Roman" panose="02020603050405020304" pitchFamily="18" charset="0"/>
                <a:ea typeface="Times New Roman" panose="02020603050405020304" pitchFamily="18" charset="0"/>
              </a:rPr>
              <a:t>Body and Blood. Well, we can also look at things the first Christians wrote about the Body and Blood of Jesus at mass to see more of what they meant by </a:t>
            </a:r>
            <a:r>
              <a:rPr lang="en-US" sz="2800" dirty="0" smtClean="0">
                <a:latin typeface="Times New Roman" panose="02020603050405020304" pitchFamily="18" charset="0"/>
                <a:ea typeface="Times New Roman" panose="02020603050405020304" pitchFamily="18" charset="0"/>
              </a:rPr>
              <a:t>this.</a:t>
            </a:r>
            <a:endParaRPr lang="en-US" sz="2800" dirty="0">
              <a:solidFill>
                <a:prstClr val="black"/>
              </a:solidFill>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bwMode="auto">
          <a:xfrm>
            <a:off x="7074567" y="2854344"/>
            <a:ext cx="4924927" cy="2851736"/>
          </a:xfrm>
          <a:prstGeom prst="rect">
            <a:avLst/>
          </a:prstGeom>
          <a:noFill/>
          <a:ln>
            <a:noFill/>
          </a:ln>
        </p:spPr>
      </p:pic>
    </p:spTree>
    <p:extLst>
      <p:ext uri="{BB962C8B-B14F-4D97-AF65-F5344CB8AC3E}">
        <p14:creationId xmlns:p14="http://schemas.microsoft.com/office/powerpoint/2010/main" val="331361826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EUCHARISTIC PRAYER:</a:t>
            </a:r>
            <a:r>
              <a:rPr lang="en-US" sz="3600" dirty="0" smtClean="0"/>
              <a:t>    </a:t>
            </a:r>
            <a:endParaRPr lang="en-US" sz="3600"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6925235" y="3090405"/>
            <a:ext cx="4652683" cy="2617134"/>
          </a:xfrm>
          <a:prstGeom prst="rect">
            <a:avLst/>
          </a:prstGeom>
          <a:noFill/>
          <a:ln>
            <a:noFill/>
          </a:ln>
        </p:spPr>
      </p:pic>
      <p:sp>
        <p:nvSpPr>
          <p:cNvPr id="3" name="TextBox 2"/>
          <p:cNvSpPr txBox="1"/>
          <p:nvPr/>
        </p:nvSpPr>
        <p:spPr>
          <a:xfrm>
            <a:off x="617104" y="2342156"/>
            <a:ext cx="6441422" cy="1815882"/>
          </a:xfrm>
          <a:prstGeom prst="rect">
            <a:avLst/>
          </a:prstGeom>
          <a:noFill/>
        </p:spPr>
        <p:txBody>
          <a:bodyPr wrap="square" rtlCol="0">
            <a:spAutoFit/>
          </a:bodyPr>
          <a:lstStyle/>
          <a:p>
            <a:r>
              <a:rPr lang="en-US" sz="2800" dirty="0" smtClean="0">
                <a:latin typeface="Times New Roman" panose="02020603050405020304" pitchFamily="18" charset="0"/>
                <a:ea typeface="Times New Roman" panose="02020603050405020304" pitchFamily="18" charset="0"/>
              </a:rPr>
              <a:t>Now </a:t>
            </a:r>
            <a:r>
              <a:rPr lang="en-US" sz="2800" dirty="0">
                <a:latin typeface="Times New Roman" panose="02020603050405020304" pitchFamily="18" charset="0"/>
                <a:ea typeface="Times New Roman" panose="02020603050405020304" pitchFamily="18" charset="0"/>
              </a:rPr>
              <a:t>we begin the prayer that is based on the LAST SUPPER, when Jesus got together with his friend on the night before he died.</a:t>
            </a:r>
            <a:endParaRPr lang="en-US" sz="2800" dirty="0"/>
          </a:p>
        </p:txBody>
      </p:sp>
      <p:sp>
        <p:nvSpPr>
          <p:cNvPr id="6" name="TextBox 5"/>
          <p:cNvSpPr txBox="1"/>
          <p:nvPr/>
        </p:nvSpPr>
        <p:spPr>
          <a:xfrm>
            <a:off x="633146" y="4158038"/>
            <a:ext cx="6585801" cy="523220"/>
          </a:xfrm>
          <a:prstGeom prst="rect">
            <a:avLst/>
          </a:prstGeom>
          <a:noFill/>
        </p:spPr>
        <p:txBody>
          <a:bodyPr wrap="square" rtlCol="0">
            <a:spAutoFit/>
          </a:bodyPr>
          <a:lstStyle/>
          <a:p>
            <a:pPr marL="514350" lvl="0" indent="-514350">
              <a:buFont typeface="+mj-lt"/>
              <a:buAutoNum type="arabicPeriod"/>
            </a:pPr>
            <a:r>
              <a:rPr lang="en-US" sz="2800" b="1" dirty="0" smtClean="0">
                <a:solidFill>
                  <a:prstClr val="black"/>
                </a:solidFill>
                <a:latin typeface="Times New Roman" panose="02020603050405020304" pitchFamily="18" charset="0"/>
                <a:ea typeface="Times New Roman" panose="02020603050405020304" pitchFamily="18" charset="0"/>
              </a:rPr>
              <a:t>For instance:</a:t>
            </a:r>
            <a:endParaRPr lang="en-US" sz="2800" b="1" dirty="0">
              <a:solidFill>
                <a:prstClr val="black"/>
              </a:solidFill>
            </a:endParaRPr>
          </a:p>
        </p:txBody>
      </p:sp>
      <p:sp>
        <p:nvSpPr>
          <p:cNvPr id="7" name="TextBox 6"/>
          <p:cNvSpPr txBox="1"/>
          <p:nvPr/>
        </p:nvSpPr>
        <p:spPr>
          <a:xfrm>
            <a:off x="1143945" y="4569878"/>
            <a:ext cx="5781290" cy="1815882"/>
          </a:xfrm>
          <a:prstGeom prst="rect">
            <a:avLst/>
          </a:prstGeom>
          <a:noFill/>
        </p:spPr>
        <p:txBody>
          <a:bodyPr wrap="square" rtlCol="0">
            <a:spAutoFit/>
          </a:bodyPr>
          <a:lstStyle/>
          <a:p>
            <a:pPr marL="514350" lvl="0" indent="-514350">
              <a:buFont typeface="+mj-lt"/>
              <a:buAutoNum type="alphaLcParenR"/>
            </a:pPr>
            <a:r>
              <a:rPr lang="en-US" sz="2800" dirty="0">
                <a:latin typeface="Times New Roman" panose="02020603050405020304" pitchFamily="18" charset="0"/>
                <a:ea typeface="Times New Roman" panose="02020603050405020304" pitchFamily="18" charset="0"/>
              </a:rPr>
              <a:t>St. Ignatius of Antioch, who was born in 35AD, and was a personal friend of John the Apostle, and </a:t>
            </a:r>
            <a:r>
              <a:rPr lang="en-US" sz="2800" dirty="0" smtClean="0">
                <a:latin typeface="Times New Roman" panose="02020603050405020304" pitchFamily="18" charset="0"/>
                <a:ea typeface="Times New Roman" panose="02020603050405020304" pitchFamily="18" charset="0"/>
              </a:rPr>
              <a:t>this is a </a:t>
            </a:r>
            <a:r>
              <a:rPr lang="en-US" sz="2800" dirty="0">
                <a:latin typeface="Times New Roman" panose="02020603050405020304" pitchFamily="18" charset="0"/>
                <a:ea typeface="Times New Roman" panose="02020603050405020304" pitchFamily="18" charset="0"/>
              </a:rPr>
              <a:t>historically provable </a:t>
            </a:r>
            <a:r>
              <a:rPr lang="en-US" sz="2800" dirty="0" smtClean="0">
                <a:latin typeface="Times New Roman" panose="02020603050405020304" pitchFamily="18" charset="0"/>
                <a:ea typeface="Times New Roman" panose="02020603050405020304" pitchFamily="18" charset="0"/>
              </a:rPr>
              <a:t>fact, in </a:t>
            </a:r>
            <a:endParaRPr lang="en-US" sz="2800" dirty="0">
              <a:solidFill>
                <a:prstClr val="black"/>
              </a:solidFill>
            </a:endParaRPr>
          </a:p>
        </p:txBody>
      </p:sp>
    </p:spTree>
    <p:extLst>
      <p:ext uri="{BB962C8B-B14F-4D97-AF65-F5344CB8AC3E}">
        <p14:creationId xmlns:p14="http://schemas.microsoft.com/office/powerpoint/2010/main" val="398615324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EUCHARISTIC PRAYER:</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8271120" y="2099720"/>
            <a:ext cx="3263153" cy="3843880"/>
          </a:xfrm>
          <a:prstGeom prst="rect">
            <a:avLst/>
          </a:prstGeom>
          <a:noFill/>
          <a:ln>
            <a:noFill/>
          </a:ln>
        </p:spPr>
      </p:pic>
      <p:sp>
        <p:nvSpPr>
          <p:cNvPr id="3" name="TextBox 2"/>
          <p:cNvSpPr txBox="1"/>
          <p:nvPr/>
        </p:nvSpPr>
        <p:spPr>
          <a:xfrm>
            <a:off x="617104" y="2342156"/>
            <a:ext cx="6441422" cy="1815882"/>
          </a:xfrm>
          <a:prstGeom prst="rect">
            <a:avLst/>
          </a:prstGeom>
          <a:noFill/>
        </p:spPr>
        <p:txBody>
          <a:bodyPr wrap="square" rtlCol="0">
            <a:spAutoFit/>
          </a:bodyPr>
          <a:lstStyle/>
          <a:p>
            <a:r>
              <a:rPr lang="en-US" sz="2800" dirty="0" smtClean="0">
                <a:latin typeface="Times New Roman" panose="02020603050405020304" pitchFamily="18" charset="0"/>
                <a:ea typeface="Times New Roman" panose="02020603050405020304" pitchFamily="18" charset="0"/>
              </a:rPr>
              <a:t>Now </a:t>
            </a:r>
            <a:r>
              <a:rPr lang="en-US" sz="2800" dirty="0">
                <a:latin typeface="Times New Roman" panose="02020603050405020304" pitchFamily="18" charset="0"/>
                <a:ea typeface="Times New Roman" panose="02020603050405020304" pitchFamily="18" charset="0"/>
              </a:rPr>
              <a:t>we begin the prayer that is based on the LAST SUPPER, when Jesus got together with his friend on the night before he died.</a:t>
            </a:r>
            <a:endParaRPr lang="en-US" sz="2800" dirty="0"/>
          </a:p>
        </p:txBody>
      </p:sp>
      <p:sp>
        <p:nvSpPr>
          <p:cNvPr id="6" name="TextBox 5"/>
          <p:cNvSpPr txBox="1"/>
          <p:nvPr/>
        </p:nvSpPr>
        <p:spPr>
          <a:xfrm>
            <a:off x="633146" y="4158038"/>
            <a:ext cx="6585801" cy="523220"/>
          </a:xfrm>
          <a:prstGeom prst="rect">
            <a:avLst/>
          </a:prstGeom>
          <a:noFill/>
        </p:spPr>
        <p:txBody>
          <a:bodyPr wrap="square" rtlCol="0">
            <a:spAutoFit/>
          </a:bodyPr>
          <a:lstStyle/>
          <a:p>
            <a:pPr marL="514350" lvl="0" indent="-514350">
              <a:buFont typeface="+mj-lt"/>
              <a:buAutoNum type="arabicPeriod"/>
            </a:pPr>
            <a:r>
              <a:rPr lang="en-US" sz="2800" b="1" dirty="0" smtClean="0">
                <a:solidFill>
                  <a:prstClr val="black"/>
                </a:solidFill>
                <a:latin typeface="Times New Roman" panose="02020603050405020304" pitchFamily="18" charset="0"/>
                <a:ea typeface="Times New Roman" panose="02020603050405020304" pitchFamily="18" charset="0"/>
              </a:rPr>
              <a:t>For instance:</a:t>
            </a:r>
            <a:endParaRPr lang="en-US" sz="2800" b="1" dirty="0">
              <a:solidFill>
                <a:prstClr val="black"/>
              </a:solidFill>
            </a:endParaRPr>
          </a:p>
        </p:txBody>
      </p:sp>
      <p:sp>
        <p:nvSpPr>
          <p:cNvPr id="7" name="TextBox 6"/>
          <p:cNvSpPr txBox="1"/>
          <p:nvPr/>
        </p:nvSpPr>
        <p:spPr>
          <a:xfrm>
            <a:off x="1143945" y="4569878"/>
            <a:ext cx="5781290" cy="1384995"/>
          </a:xfrm>
          <a:prstGeom prst="rect">
            <a:avLst/>
          </a:prstGeom>
          <a:noFill/>
        </p:spPr>
        <p:txBody>
          <a:bodyPr wrap="square" rtlCol="0">
            <a:spAutoFit/>
          </a:bodyPr>
          <a:lstStyle/>
          <a:p>
            <a:pPr marL="514350" lvl="0" indent="-514350">
              <a:buFont typeface="+mj-lt"/>
              <a:buAutoNum type="alphaLcParenR"/>
            </a:pPr>
            <a:r>
              <a:rPr lang="en-US" sz="2800" dirty="0">
                <a:latin typeface="Times New Roman" panose="02020603050405020304" pitchFamily="18" charset="0"/>
                <a:ea typeface="Times New Roman" panose="02020603050405020304" pitchFamily="18" charset="0"/>
              </a:rPr>
              <a:t>Rome around 100AD, wrote: "The Eucharist is the flesh of our Savior Jesus Christ" (To Smyrna 7:1</a:t>
            </a:r>
            <a:r>
              <a:rPr lang="en-US" sz="2800" dirty="0" smtClean="0">
                <a:latin typeface="Times New Roman" panose="02020603050405020304" pitchFamily="18" charset="0"/>
                <a:ea typeface="Times New Roman" panose="02020603050405020304" pitchFamily="18" charset="0"/>
              </a:rPr>
              <a:t>).</a:t>
            </a:r>
            <a:endParaRPr lang="en-US" sz="2800" dirty="0">
              <a:solidFill>
                <a:prstClr val="black"/>
              </a:solidFill>
            </a:endParaRPr>
          </a:p>
        </p:txBody>
      </p:sp>
    </p:spTree>
    <p:extLst>
      <p:ext uri="{BB962C8B-B14F-4D97-AF65-F5344CB8AC3E}">
        <p14:creationId xmlns:p14="http://schemas.microsoft.com/office/powerpoint/2010/main" val="81109982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EUCHARISTIC PRAYER:</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218947" y="2342156"/>
            <a:ext cx="3577257" cy="3601444"/>
          </a:xfrm>
          <a:prstGeom prst="rect">
            <a:avLst/>
          </a:prstGeom>
          <a:noFill/>
          <a:ln>
            <a:noFill/>
          </a:ln>
        </p:spPr>
      </p:pic>
      <p:sp>
        <p:nvSpPr>
          <p:cNvPr id="3" name="TextBox 2"/>
          <p:cNvSpPr txBox="1"/>
          <p:nvPr/>
        </p:nvSpPr>
        <p:spPr>
          <a:xfrm>
            <a:off x="617104" y="2342156"/>
            <a:ext cx="6441422" cy="1815882"/>
          </a:xfrm>
          <a:prstGeom prst="rect">
            <a:avLst/>
          </a:prstGeom>
          <a:noFill/>
        </p:spPr>
        <p:txBody>
          <a:bodyPr wrap="square" rtlCol="0">
            <a:spAutoFit/>
          </a:bodyPr>
          <a:lstStyle/>
          <a:p>
            <a:r>
              <a:rPr lang="en-US" sz="2800" dirty="0" smtClean="0">
                <a:latin typeface="Times New Roman" panose="02020603050405020304" pitchFamily="18" charset="0"/>
                <a:ea typeface="Times New Roman" panose="02020603050405020304" pitchFamily="18" charset="0"/>
              </a:rPr>
              <a:t>Now </a:t>
            </a:r>
            <a:r>
              <a:rPr lang="en-US" sz="2800" dirty="0">
                <a:latin typeface="Times New Roman" panose="02020603050405020304" pitchFamily="18" charset="0"/>
                <a:ea typeface="Times New Roman" panose="02020603050405020304" pitchFamily="18" charset="0"/>
              </a:rPr>
              <a:t>we begin the prayer that is based on the LAST SUPPER, when Jesus got together with his friend on the night before he died.</a:t>
            </a:r>
            <a:endParaRPr lang="en-US" sz="2800" dirty="0"/>
          </a:p>
        </p:txBody>
      </p:sp>
      <p:sp>
        <p:nvSpPr>
          <p:cNvPr id="6" name="TextBox 5"/>
          <p:cNvSpPr txBox="1"/>
          <p:nvPr/>
        </p:nvSpPr>
        <p:spPr>
          <a:xfrm>
            <a:off x="633146" y="4158038"/>
            <a:ext cx="6585801" cy="523220"/>
          </a:xfrm>
          <a:prstGeom prst="rect">
            <a:avLst/>
          </a:prstGeom>
          <a:noFill/>
        </p:spPr>
        <p:txBody>
          <a:bodyPr wrap="square" rtlCol="0">
            <a:spAutoFit/>
          </a:bodyPr>
          <a:lstStyle/>
          <a:p>
            <a:pPr marL="514350" lvl="0" indent="-514350">
              <a:buFont typeface="+mj-lt"/>
              <a:buAutoNum type="arabicPeriod"/>
            </a:pPr>
            <a:r>
              <a:rPr lang="en-US" sz="2800" b="1" dirty="0" smtClean="0">
                <a:solidFill>
                  <a:prstClr val="black"/>
                </a:solidFill>
                <a:latin typeface="Times New Roman" panose="02020603050405020304" pitchFamily="18" charset="0"/>
                <a:ea typeface="Times New Roman" panose="02020603050405020304" pitchFamily="18" charset="0"/>
              </a:rPr>
              <a:t>For instance:</a:t>
            </a:r>
            <a:endParaRPr lang="en-US" sz="2800" b="1" dirty="0">
              <a:solidFill>
                <a:prstClr val="black"/>
              </a:solidFill>
            </a:endParaRPr>
          </a:p>
        </p:txBody>
      </p:sp>
      <p:sp>
        <p:nvSpPr>
          <p:cNvPr id="7" name="TextBox 6"/>
          <p:cNvSpPr txBox="1"/>
          <p:nvPr/>
        </p:nvSpPr>
        <p:spPr>
          <a:xfrm>
            <a:off x="1143945" y="4569878"/>
            <a:ext cx="5781290" cy="1384995"/>
          </a:xfrm>
          <a:prstGeom prst="rect">
            <a:avLst/>
          </a:prstGeom>
          <a:noFill/>
        </p:spPr>
        <p:txBody>
          <a:bodyPr wrap="square" rtlCol="0">
            <a:spAutoFit/>
          </a:bodyPr>
          <a:lstStyle/>
          <a:p>
            <a:pPr marL="514350" lvl="0" indent="-514350">
              <a:buFont typeface="+mj-lt"/>
              <a:buAutoNum type="alphaLcParenR" startAt="2"/>
            </a:pPr>
            <a:r>
              <a:rPr lang="en-US" sz="2800" dirty="0">
                <a:latin typeface="Times New Roman" panose="02020603050405020304" pitchFamily="18" charset="0"/>
                <a:ea typeface="Times New Roman" panose="02020603050405020304" pitchFamily="18" charset="0"/>
              </a:rPr>
              <a:t>And “The First Apology of St. Justin,” again from 150 AD says, </a:t>
            </a:r>
            <a:r>
              <a:rPr lang="en-US" sz="2800" b="1" dirty="0">
                <a:latin typeface="Times New Roman" panose="02020603050405020304" pitchFamily="18" charset="0"/>
                <a:ea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rPr>
              <a:t>This food we call Eucharist </a:t>
            </a:r>
            <a:r>
              <a:rPr lang="en-US" sz="2800" i="1" dirty="0" smtClean="0">
                <a:latin typeface="Times New Roman" panose="02020603050405020304" pitchFamily="18" charset="0"/>
                <a:ea typeface="Times New Roman" panose="02020603050405020304" pitchFamily="18" charset="0"/>
              </a:rPr>
              <a:t>… we</a:t>
            </a:r>
            <a:endParaRPr lang="en-US" sz="2800" dirty="0">
              <a:solidFill>
                <a:prstClr val="black"/>
              </a:solidFill>
            </a:endParaRPr>
          </a:p>
        </p:txBody>
      </p:sp>
      <p:sp>
        <p:nvSpPr>
          <p:cNvPr id="8" name="TextBox 7"/>
          <p:cNvSpPr txBox="1"/>
          <p:nvPr/>
        </p:nvSpPr>
        <p:spPr>
          <a:xfrm>
            <a:off x="1652337" y="5871412"/>
            <a:ext cx="10090485" cy="523220"/>
          </a:xfrm>
          <a:prstGeom prst="rect">
            <a:avLst/>
          </a:prstGeom>
          <a:noFill/>
        </p:spPr>
        <p:txBody>
          <a:bodyPr wrap="square" rtlCol="0">
            <a:spAutoFit/>
          </a:bodyPr>
          <a:lstStyle/>
          <a:p>
            <a:pPr lvl="0"/>
            <a:r>
              <a:rPr lang="en-US" sz="2800" i="1" dirty="0">
                <a:solidFill>
                  <a:prstClr val="black"/>
                </a:solidFill>
                <a:latin typeface="Times New Roman" panose="02020603050405020304" pitchFamily="18" charset="0"/>
                <a:ea typeface="Times New Roman" panose="02020603050405020304" pitchFamily="18" charset="0"/>
              </a:rPr>
              <a:t>do not receive these things as common bread or common </a:t>
            </a:r>
            <a:r>
              <a:rPr lang="en-US" sz="2800" i="1" dirty="0" smtClean="0">
                <a:solidFill>
                  <a:prstClr val="black"/>
                </a:solidFill>
                <a:latin typeface="Times New Roman" panose="02020603050405020304" pitchFamily="18" charset="0"/>
                <a:ea typeface="Times New Roman" panose="02020603050405020304" pitchFamily="18" charset="0"/>
              </a:rPr>
              <a:t>drink; but</a:t>
            </a:r>
            <a:endParaRPr lang="en-US" sz="2800" dirty="0">
              <a:solidFill>
                <a:prstClr val="black"/>
              </a:solidFill>
            </a:endParaRPr>
          </a:p>
        </p:txBody>
      </p:sp>
    </p:spTree>
    <p:extLst>
      <p:ext uri="{BB962C8B-B14F-4D97-AF65-F5344CB8AC3E}">
        <p14:creationId xmlns:p14="http://schemas.microsoft.com/office/powerpoint/2010/main" val="346493525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EUCHARISTIC PRAYER:</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854344"/>
            <a:ext cx="4913839" cy="2756420"/>
          </a:xfrm>
          <a:prstGeom prst="rect">
            <a:avLst/>
          </a:prstGeom>
          <a:noFill/>
          <a:ln>
            <a:noFill/>
          </a:ln>
        </p:spPr>
      </p:pic>
      <p:sp>
        <p:nvSpPr>
          <p:cNvPr id="3" name="TextBox 2"/>
          <p:cNvSpPr txBox="1"/>
          <p:nvPr/>
        </p:nvSpPr>
        <p:spPr>
          <a:xfrm>
            <a:off x="617104" y="2342156"/>
            <a:ext cx="6441422" cy="1815882"/>
          </a:xfrm>
          <a:prstGeom prst="rect">
            <a:avLst/>
          </a:prstGeom>
          <a:noFill/>
        </p:spPr>
        <p:txBody>
          <a:bodyPr wrap="square" rtlCol="0">
            <a:spAutoFit/>
          </a:bodyPr>
          <a:lstStyle/>
          <a:p>
            <a:r>
              <a:rPr lang="en-US" sz="2800" dirty="0" smtClean="0">
                <a:latin typeface="Times New Roman" panose="02020603050405020304" pitchFamily="18" charset="0"/>
                <a:ea typeface="Times New Roman" panose="02020603050405020304" pitchFamily="18" charset="0"/>
              </a:rPr>
              <a:t>Now </a:t>
            </a:r>
            <a:r>
              <a:rPr lang="en-US" sz="2800" dirty="0">
                <a:latin typeface="Times New Roman" panose="02020603050405020304" pitchFamily="18" charset="0"/>
                <a:ea typeface="Times New Roman" panose="02020603050405020304" pitchFamily="18" charset="0"/>
              </a:rPr>
              <a:t>we begin the prayer that is based on the LAST SUPPER, when Jesus got together with his friend on the night before he died.</a:t>
            </a:r>
            <a:endParaRPr lang="en-US" sz="2800" dirty="0"/>
          </a:p>
        </p:txBody>
      </p:sp>
      <p:sp>
        <p:nvSpPr>
          <p:cNvPr id="6" name="TextBox 5"/>
          <p:cNvSpPr txBox="1"/>
          <p:nvPr/>
        </p:nvSpPr>
        <p:spPr>
          <a:xfrm>
            <a:off x="633146" y="4158038"/>
            <a:ext cx="6585801" cy="523220"/>
          </a:xfrm>
          <a:prstGeom prst="rect">
            <a:avLst/>
          </a:prstGeom>
          <a:noFill/>
        </p:spPr>
        <p:txBody>
          <a:bodyPr wrap="square" rtlCol="0">
            <a:spAutoFit/>
          </a:bodyPr>
          <a:lstStyle/>
          <a:p>
            <a:pPr marL="514350" lvl="0" indent="-514350">
              <a:buFont typeface="+mj-lt"/>
              <a:buAutoNum type="arabicPeriod"/>
            </a:pPr>
            <a:r>
              <a:rPr lang="en-US" sz="2800" b="1" dirty="0" smtClean="0">
                <a:solidFill>
                  <a:prstClr val="black"/>
                </a:solidFill>
                <a:latin typeface="Times New Roman" panose="02020603050405020304" pitchFamily="18" charset="0"/>
                <a:ea typeface="Times New Roman" panose="02020603050405020304" pitchFamily="18" charset="0"/>
              </a:rPr>
              <a:t>For instance:</a:t>
            </a:r>
            <a:endParaRPr lang="en-US" sz="2800" b="1" dirty="0">
              <a:solidFill>
                <a:prstClr val="black"/>
              </a:solidFill>
            </a:endParaRPr>
          </a:p>
        </p:txBody>
      </p:sp>
      <p:sp>
        <p:nvSpPr>
          <p:cNvPr id="7" name="TextBox 6"/>
          <p:cNvSpPr txBox="1"/>
          <p:nvPr/>
        </p:nvSpPr>
        <p:spPr>
          <a:xfrm>
            <a:off x="1143945" y="4569878"/>
            <a:ext cx="5781290" cy="954107"/>
          </a:xfrm>
          <a:prstGeom prst="rect">
            <a:avLst/>
          </a:prstGeom>
          <a:noFill/>
        </p:spPr>
        <p:txBody>
          <a:bodyPr wrap="square" rtlCol="0">
            <a:spAutoFit/>
          </a:bodyPr>
          <a:lstStyle/>
          <a:p>
            <a:pPr marL="514350" lvl="0" indent="-514350">
              <a:buFont typeface="+mj-lt"/>
              <a:buAutoNum type="alphaLcParenR" startAt="2"/>
            </a:pPr>
            <a:r>
              <a:rPr lang="en-US" sz="2800" i="1" dirty="0">
                <a:latin typeface="Times New Roman" panose="02020603050405020304" pitchFamily="18" charset="0"/>
                <a:ea typeface="Times New Roman" panose="02020603050405020304" pitchFamily="18" charset="0"/>
              </a:rPr>
              <a:t>a</a:t>
            </a:r>
            <a:r>
              <a:rPr lang="en-US" sz="2800" i="1" dirty="0" smtClean="0">
                <a:latin typeface="Times New Roman" panose="02020603050405020304" pitchFamily="18" charset="0"/>
                <a:ea typeface="Times New Roman" panose="02020603050405020304" pitchFamily="18" charset="0"/>
              </a:rPr>
              <a:t>s … </a:t>
            </a:r>
            <a:r>
              <a:rPr lang="en-US" sz="2800" i="1" dirty="0">
                <a:latin typeface="Times New Roman" panose="02020603050405020304" pitchFamily="18" charset="0"/>
                <a:ea typeface="Times New Roman" panose="02020603050405020304" pitchFamily="18" charset="0"/>
              </a:rPr>
              <a:t>the flesh and blood </a:t>
            </a:r>
            <a:r>
              <a:rPr lang="en-US" sz="2800" i="1" dirty="0" smtClean="0">
                <a:latin typeface="Times New Roman" panose="02020603050405020304" pitchFamily="18" charset="0"/>
                <a:ea typeface="Times New Roman" panose="02020603050405020304" pitchFamily="18" charset="0"/>
              </a:rPr>
              <a:t>of … (</a:t>
            </a:r>
            <a:r>
              <a:rPr lang="en-US" sz="2800" i="1" dirty="0">
                <a:latin typeface="Times New Roman" panose="02020603050405020304" pitchFamily="18" charset="0"/>
                <a:ea typeface="Times New Roman" panose="02020603050405020304" pitchFamily="18" charset="0"/>
              </a:rPr>
              <a:t>our Savior) Jesus (Christ) (</a:t>
            </a:r>
            <a:r>
              <a:rPr lang="en-US" sz="2800" i="1" dirty="0" err="1">
                <a:latin typeface="Times New Roman" panose="02020603050405020304" pitchFamily="18" charset="0"/>
                <a:ea typeface="Times New Roman" panose="02020603050405020304" pitchFamily="18" charset="0"/>
              </a:rPr>
              <a:t>ch.</a:t>
            </a:r>
            <a:r>
              <a:rPr lang="en-US" sz="2800" i="1" dirty="0">
                <a:latin typeface="Times New Roman" panose="02020603050405020304" pitchFamily="18" charset="0"/>
                <a:ea typeface="Times New Roman" panose="02020603050405020304" pitchFamily="18" charset="0"/>
              </a:rPr>
              <a:t> 66).”</a:t>
            </a:r>
            <a:endParaRPr lang="en-US" sz="2800" dirty="0">
              <a:solidFill>
                <a:prstClr val="black"/>
              </a:solidFill>
            </a:endParaRPr>
          </a:p>
        </p:txBody>
      </p:sp>
    </p:spTree>
    <p:extLst>
      <p:ext uri="{BB962C8B-B14F-4D97-AF65-F5344CB8AC3E}">
        <p14:creationId xmlns:p14="http://schemas.microsoft.com/office/powerpoint/2010/main" val="1561379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6536268" y="2212622"/>
            <a:ext cx="5238044" cy="3234025"/>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5778942" cy="1815882"/>
          </a:xfrm>
          <a:prstGeom prst="rect">
            <a:avLst/>
          </a:prstGeom>
          <a:noFill/>
        </p:spPr>
        <p:txBody>
          <a:bodyPr wrap="square" rtlCol="0">
            <a:spAutoFit/>
          </a:bodyPr>
          <a:lstStyle/>
          <a:p>
            <a:pPr lvl="0">
              <a:spcAft>
                <a:spcPts val="600"/>
              </a:spcAft>
            </a:pPr>
            <a:r>
              <a:rPr lang="en-US" sz="2800" dirty="0" smtClean="0"/>
              <a:t>“I like the idea that God became one of us </a:t>
            </a:r>
            <a:r>
              <a:rPr lang="en-US" sz="2800" dirty="0" smtClean="0">
                <a:sym typeface="Wingdings" panose="05000000000000000000" pitchFamily="2" charset="2"/>
              </a:rPr>
              <a:t> that in Christianity God came into our existence and slugged it out in the mud with us”.</a:t>
            </a:r>
            <a:endParaRPr lang="en-US" sz="2800" dirty="0"/>
          </a:p>
        </p:txBody>
      </p:sp>
    </p:spTree>
    <p:extLst>
      <p:ext uri="{BB962C8B-B14F-4D97-AF65-F5344CB8AC3E}">
        <p14:creationId xmlns:p14="http://schemas.microsoft.com/office/powerpoint/2010/main" val="156230948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ETERNAL SONG OF THE ANGELS:</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8" y="2393832"/>
            <a:ext cx="4425066" cy="3501642"/>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rPr>
              <a:t>The Holy, Holy or Sanctus– Comes from Isaiah 6:3, which is the song the angels sang to the Prophet Isaiah when he was being called to be a prophet.  So, two important pieces of the mass (the Gloria -- </a:t>
            </a:r>
            <a:r>
              <a:rPr lang="en-US" sz="2800" dirty="0" smtClean="0">
                <a:latin typeface="Times New Roman" panose="02020603050405020304" pitchFamily="18" charset="0"/>
                <a:ea typeface="Times New Roman" panose="02020603050405020304" pitchFamily="18" charset="0"/>
              </a:rPr>
              <a:t>is </a:t>
            </a:r>
            <a:r>
              <a:rPr lang="en-US" sz="2800" dirty="0">
                <a:latin typeface="Times New Roman" panose="02020603050405020304" pitchFamily="18" charset="0"/>
                <a:ea typeface="Times New Roman" panose="02020603050405020304" pitchFamily="18" charset="0"/>
              </a:rPr>
              <a:t>the song of the Angels from Christmas in Luke </a:t>
            </a:r>
            <a:r>
              <a:rPr lang="en-US" sz="2800" dirty="0" err="1">
                <a:latin typeface="Times New Roman" panose="02020603050405020304" pitchFamily="18" charset="0"/>
                <a:ea typeface="Times New Roman" panose="02020603050405020304" pitchFamily="18" charset="0"/>
              </a:rPr>
              <a:t>ch</a:t>
            </a:r>
            <a:r>
              <a:rPr lang="en-US" sz="2800" dirty="0">
                <a:latin typeface="Times New Roman" panose="02020603050405020304" pitchFamily="18" charset="0"/>
                <a:ea typeface="Times New Roman" panose="02020603050405020304" pitchFamily="18" charset="0"/>
              </a:rPr>
              <a:t> 2 -- and the Holy, Holy) are based on songs of the angels. </a:t>
            </a:r>
            <a:r>
              <a:rPr lang="en-US" sz="2800" dirty="0" smtClean="0">
                <a:latin typeface="Times New Roman" panose="02020603050405020304" pitchFamily="18" charset="0"/>
                <a:ea typeface="Times New Roman" panose="02020603050405020304" pitchFamily="18" charset="0"/>
              </a:rPr>
              <a:t>This reminds us, at</a:t>
            </a:r>
          </a:p>
        </p:txBody>
      </p:sp>
      <p:sp>
        <p:nvSpPr>
          <p:cNvPr id="8" name="TextBox 7"/>
          <p:cNvSpPr txBox="1"/>
          <p:nvPr/>
        </p:nvSpPr>
        <p:spPr>
          <a:xfrm>
            <a:off x="585020" y="5775161"/>
            <a:ext cx="11221970" cy="954107"/>
          </a:xfrm>
          <a:prstGeom prst="rect">
            <a:avLst/>
          </a:prstGeom>
          <a:noFill/>
        </p:spPr>
        <p:txBody>
          <a:bodyPr wrap="square" rtlCol="0">
            <a:spAutoFit/>
          </a:bodyPr>
          <a:lstStyle/>
          <a:p>
            <a:pPr lvl="0"/>
            <a:r>
              <a:rPr lang="en-US" sz="2800">
                <a:solidFill>
                  <a:prstClr val="black"/>
                </a:solidFill>
                <a:latin typeface="Times New Roman" panose="02020603050405020304" pitchFamily="18" charset="0"/>
              </a:rPr>
              <a:t>Mass, that there is an eternal song in heaven by the angels in saints … and that when we come to mass, we are joining in their eternal praise.</a:t>
            </a:r>
            <a:endParaRPr lang="en-US" sz="2800" dirty="0">
              <a:solidFill>
                <a:prstClr val="black"/>
              </a:solidFill>
            </a:endParaRPr>
          </a:p>
        </p:txBody>
      </p:sp>
    </p:spTree>
    <p:extLst>
      <p:ext uri="{BB962C8B-B14F-4D97-AF65-F5344CB8AC3E}">
        <p14:creationId xmlns:p14="http://schemas.microsoft.com/office/powerpoint/2010/main" val="236367524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THE GREAT AMEN:</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719468"/>
            <a:ext cx="5122386" cy="2813776"/>
          </a:xfrm>
          <a:prstGeom prst="rect">
            <a:avLst/>
          </a:prstGeom>
          <a:noFill/>
          <a:ln>
            <a:noFill/>
          </a:ln>
        </p:spPr>
      </p:pic>
      <p:sp>
        <p:nvSpPr>
          <p:cNvPr id="3" name="TextBox 2"/>
          <p:cNvSpPr txBox="1"/>
          <p:nvPr/>
        </p:nvSpPr>
        <p:spPr>
          <a:xfrm>
            <a:off x="617104" y="2342156"/>
            <a:ext cx="6441422" cy="3970318"/>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rPr>
              <a:t>As we continue the prayer based on the Last Supper, we finally come to the “Amen.”  We all sing that together.  The word “Amen” means “So be it” or “I believe it.”  So we are saying, at that time, that we believe all that has been said.  It is considered to be the high point of the mass because it is the ultimate moment of affirming our faith in the mass.</a:t>
            </a:r>
            <a:endParaRPr lang="en-US" sz="2800" dirty="0"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529686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LAMB OF GOD:</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719468"/>
            <a:ext cx="5154470" cy="2714967"/>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rPr>
              <a:t>Why is Jesus called “The Lamb of God” during prayers in the mass?   Well, “lambs” were a part of the story of the Jewish people fleeing Egypt and slavery in the Book of Exodus.  In that story, lambs were sacrificed, and their blood put over the lintels of the doors of the Jewish people as part of their story of gaining freedom </a:t>
            </a:r>
            <a:r>
              <a:rPr lang="en-US" sz="2800" dirty="0" smtClean="0">
                <a:latin typeface="Times New Roman" panose="02020603050405020304" pitchFamily="18" charset="0"/>
                <a:ea typeface="Times New Roman" panose="02020603050405020304" pitchFamily="18" charset="0"/>
              </a:rPr>
              <a:t>from</a:t>
            </a:r>
          </a:p>
        </p:txBody>
      </p:sp>
      <p:sp>
        <p:nvSpPr>
          <p:cNvPr id="6" name="TextBox 5"/>
          <p:cNvSpPr txBox="1"/>
          <p:nvPr/>
        </p:nvSpPr>
        <p:spPr>
          <a:xfrm>
            <a:off x="633146" y="5759119"/>
            <a:ext cx="11302180" cy="954107"/>
          </a:xfrm>
          <a:prstGeom prst="rect">
            <a:avLst/>
          </a:prstGeom>
          <a:noFill/>
        </p:spPr>
        <p:txBody>
          <a:bodyPr wrap="square" rtlCol="0">
            <a:spAutoFit/>
          </a:bodyPr>
          <a:lstStyle/>
          <a:p>
            <a:pPr lvl="0"/>
            <a:r>
              <a:rPr lang="en-US" sz="2800">
                <a:solidFill>
                  <a:prstClr val="black"/>
                </a:solidFill>
                <a:latin typeface="Times New Roman" panose="02020603050405020304" pitchFamily="18" charset="0"/>
                <a:ea typeface="Times New Roman" panose="02020603050405020304" pitchFamily="18" charset="0"/>
              </a:rPr>
              <a:t>slavery in Egypt.  This story is remembered every year by the Jewish people in the celebration of PASSOVER.</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54612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LAMB OF GOD:</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58526" y="2342156"/>
            <a:ext cx="4876800" cy="3470276"/>
          </a:xfrm>
          <a:prstGeom prst="rect">
            <a:avLst/>
          </a:prstGeom>
          <a:noFill/>
          <a:ln>
            <a:noFill/>
          </a:ln>
        </p:spPr>
      </p:pic>
      <p:sp>
        <p:nvSpPr>
          <p:cNvPr id="3" name="TextBox 2"/>
          <p:cNvSpPr txBox="1"/>
          <p:nvPr/>
        </p:nvSpPr>
        <p:spPr>
          <a:xfrm>
            <a:off x="617104" y="2342156"/>
            <a:ext cx="6441422" cy="3733330"/>
          </a:xfrm>
          <a:prstGeom prst="rect">
            <a:avLst/>
          </a:prstGeom>
          <a:noFill/>
        </p:spPr>
        <p:txBody>
          <a:bodyPr wrap="square" rtlCol="0">
            <a:spAutoFit/>
          </a:bodyPr>
          <a:lstStyle/>
          <a:p>
            <a:pPr algn="just">
              <a:lnSpc>
                <a:spcPct val="115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It was at a Passover celebration (Mt 26:17) that Jesus and the disciples had the “Last Supper.”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   And so now Jesus was the “lamb” who was “sacrificed,” not just so that the Jewish people could gain freedom from slavery in Egypt, but so that ALL PEOPLES IN THE WHOLE WORLD would be set free </a:t>
            </a:r>
            <a:r>
              <a:rPr lang="en-US" sz="2800" dirty="0" smtClean="0">
                <a:latin typeface="Times New Roman" panose="02020603050405020304" pitchFamily="18" charset="0"/>
                <a:ea typeface="Times New Roman" panose="02020603050405020304" pitchFamily="18" charset="0"/>
              </a:rPr>
              <a:t>from</a:t>
            </a:r>
          </a:p>
        </p:txBody>
      </p:sp>
      <p:sp>
        <p:nvSpPr>
          <p:cNvPr id="6" name="TextBox 5"/>
          <p:cNvSpPr txBox="1"/>
          <p:nvPr/>
        </p:nvSpPr>
        <p:spPr>
          <a:xfrm>
            <a:off x="633146" y="5919544"/>
            <a:ext cx="11302180" cy="523220"/>
          </a:xfrm>
          <a:prstGeom prst="rect">
            <a:avLst/>
          </a:prstGeom>
          <a:noFill/>
        </p:spPr>
        <p:txBody>
          <a:bodyPr wrap="square" rtlCol="0">
            <a:spAutoFit/>
          </a:bodyPr>
          <a:lstStyle/>
          <a:p>
            <a:pPr lvl="0"/>
            <a:r>
              <a:rPr lang="en-US" sz="2800" dirty="0">
                <a:solidFill>
                  <a:prstClr val="black"/>
                </a:solidFill>
                <a:latin typeface="Times New Roman" panose="02020603050405020304" pitchFamily="18" charset="0"/>
                <a:ea typeface="Times New Roman" panose="02020603050405020304" pitchFamily="18" charset="0"/>
              </a:rPr>
              <a:t>slavery to sin.  So Jesus was the LAMB of God.</a:t>
            </a:r>
          </a:p>
        </p:txBody>
      </p:sp>
    </p:spTree>
    <p:extLst>
      <p:ext uri="{BB962C8B-B14F-4D97-AF65-F5344CB8AC3E}">
        <p14:creationId xmlns:p14="http://schemas.microsoft.com/office/powerpoint/2010/main" val="103674892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675630" y="2342156"/>
            <a:ext cx="3890727" cy="3304665"/>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342900" indent="-342900" algn="just">
              <a:buFont typeface="+mj-lt"/>
              <a:buAutoNum type="arabicPeriod"/>
            </a:pPr>
            <a:r>
              <a:rPr lang="en-US" sz="2800" b="1" dirty="0"/>
              <a:t>First of all:  Confession is the sacrament that is most controversial, so a word about that first:  Let’s just get it out of the way </a:t>
            </a:r>
            <a:r>
              <a:rPr lang="en-US" sz="2800" b="1" dirty="0">
                <a:sym typeface="Wingdings" panose="05000000000000000000" pitchFamily="2" charset="2"/>
              </a:rPr>
              <a:t></a:t>
            </a:r>
            <a:r>
              <a:rPr lang="en-US" sz="2800" b="1" dirty="0"/>
              <a:t> Catholics believe that </a:t>
            </a:r>
            <a:r>
              <a:rPr lang="en-US" sz="2800" b="1" dirty="0" smtClean="0"/>
              <a:t>a </a:t>
            </a:r>
            <a:r>
              <a:rPr lang="en-US" sz="2800" b="1" dirty="0"/>
              <a:t>person who talks to God in their heart can be forgiven any place, any time</a:t>
            </a:r>
            <a:r>
              <a:rPr lang="en-US" sz="2800" b="1" dirty="0" smtClean="0"/>
              <a:t>. </a:t>
            </a:r>
            <a:r>
              <a:rPr lang="en-US" sz="2800" b="1" dirty="0">
                <a:latin typeface="Times New Roman" panose="02020603050405020304" pitchFamily="18" charset="0"/>
                <a:ea typeface="Calibri" panose="020F0502020204030204" pitchFamily="34" charset="0"/>
              </a:rPr>
              <a:t>.  If a Catholic, for example, had just done something terrible, but was stuck on a </a:t>
            </a:r>
            <a:endParaRPr lang="en-US" sz="2800" dirty="0" smtClean="0">
              <a:latin typeface="Times New Roman" panose="02020603050405020304" pitchFamily="18" charset="0"/>
              <a:ea typeface="Times New Roman" panose="02020603050405020304" pitchFamily="18" charset="0"/>
            </a:endParaRPr>
          </a:p>
        </p:txBody>
      </p:sp>
      <p:sp>
        <p:nvSpPr>
          <p:cNvPr id="6" name="TextBox 5"/>
          <p:cNvSpPr txBox="1"/>
          <p:nvPr/>
        </p:nvSpPr>
        <p:spPr>
          <a:xfrm>
            <a:off x="978568" y="5759124"/>
            <a:ext cx="10956758" cy="954107"/>
          </a:xfrm>
          <a:prstGeom prst="rect">
            <a:avLst/>
          </a:prstGeom>
          <a:noFill/>
        </p:spPr>
        <p:txBody>
          <a:bodyPr wrap="square" rtlCol="0">
            <a:spAutoFit/>
          </a:bodyPr>
          <a:lstStyle/>
          <a:p>
            <a:pPr lvl="0"/>
            <a:r>
              <a:rPr lang="en-US" sz="2800" b="1" dirty="0"/>
              <a:t>desert island without a priest there, we believe they COULD confess their sins to Jesus and be forgiven by God.</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764672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7" y="2441958"/>
            <a:ext cx="4617571" cy="3501642"/>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indent="-514350">
              <a:buFont typeface="+mj-lt"/>
              <a:buAutoNum type="arabicPeriod"/>
            </a:pPr>
            <a:r>
              <a:rPr lang="en-US" sz="2800" dirty="0"/>
              <a:t>This is why, at mass, we have two times when ALL OF US turn to the Lord and ask for the forgiveness of </a:t>
            </a:r>
            <a:r>
              <a:rPr lang="en-US" sz="2800" dirty="0" smtClean="0"/>
              <a:t>sins … at </a:t>
            </a:r>
            <a:r>
              <a:rPr lang="en-US" sz="2800" dirty="0"/>
              <a:t>every mass (and so we don’t HAVE to go to confession every Saturday</a:t>
            </a:r>
            <a:r>
              <a:rPr lang="en-US" sz="2800" dirty="0" smtClean="0"/>
              <a:t>.)  Indeed</a:t>
            </a:r>
            <a:r>
              <a:rPr lang="en-US" sz="2800" dirty="0"/>
              <a:t>, in 1 John 1:9 we hear</a:t>
            </a:r>
            <a:r>
              <a:rPr lang="en-US" sz="2800" dirty="0" smtClean="0"/>
              <a:t>: </a:t>
            </a:r>
            <a:r>
              <a:rPr lang="en-US" sz="2800" dirty="0"/>
              <a:t>If we confess our sins, </a:t>
            </a:r>
            <a:r>
              <a:rPr lang="en-US" sz="2800" dirty="0" smtClean="0"/>
              <a:t>he … will </a:t>
            </a:r>
            <a:r>
              <a:rPr lang="en-US" sz="2800" dirty="0"/>
              <a:t>forgive us our sins and purify </a:t>
            </a:r>
            <a:r>
              <a:rPr lang="en-US" sz="2800" dirty="0" smtClean="0"/>
              <a:t>us …</a:t>
            </a:r>
            <a:endParaRPr lang="en-US" sz="2800" dirty="0"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931067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706948" y="2342156"/>
            <a:ext cx="3907536" cy="3601444"/>
          </a:xfrm>
          <a:prstGeom prst="rect">
            <a:avLst/>
          </a:prstGeom>
          <a:noFill/>
          <a:ln>
            <a:noFill/>
          </a:ln>
        </p:spPr>
      </p:pic>
      <p:sp>
        <p:nvSpPr>
          <p:cNvPr id="3" name="TextBox 2"/>
          <p:cNvSpPr txBox="1"/>
          <p:nvPr/>
        </p:nvSpPr>
        <p:spPr>
          <a:xfrm>
            <a:off x="617104" y="2342156"/>
            <a:ext cx="6441422" cy="3108543"/>
          </a:xfrm>
          <a:prstGeom prst="rect">
            <a:avLst/>
          </a:prstGeom>
          <a:noFill/>
        </p:spPr>
        <p:txBody>
          <a:bodyPr wrap="square" rtlCol="0">
            <a:spAutoFit/>
          </a:bodyPr>
          <a:lstStyle/>
          <a:p>
            <a:pPr marL="514350" lvl="0" indent="-514350">
              <a:buFont typeface="+mj-lt"/>
              <a:buAutoNum type="arabicPeriod" startAt="2"/>
            </a:pPr>
            <a:r>
              <a:rPr lang="en-US" sz="2800" b="1" dirty="0">
                <a:latin typeface="Times New Roman" panose="02020603050405020304" pitchFamily="18" charset="0"/>
              </a:rPr>
              <a:t>And in the Letter of James we are encouraged to “confess” our “sins” to one another</a:t>
            </a:r>
            <a:r>
              <a:rPr lang="en-US" sz="2800" b="1" dirty="0" smtClean="0">
                <a:latin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rPr>
              <a:t>James </a:t>
            </a:r>
            <a:r>
              <a:rPr lang="en-US" sz="2800" dirty="0">
                <a:latin typeface="Times New Roman" panose="02020603050405020304" pitchFamily="18" charset="0"/>
                <a:ea typeface="Calibri" panose="020F0502020204030204" pitchFamily="34" charset="0"/>
              </a:rPr>
              <a:t>5:16.Therefore confess your sins to each other and pray for each other so that you may be healed. The prayer of a righteous person is powerful and effective.</a:t>
            </a:r>
            <a:endParaRPr lang="en-US" sz="2800" dirty="0"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2875673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477032"/>
            <a:ext cx="4994049" cy="3224691"/>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lvl="0" indent="-514350">
              <a:buFont typeface="+mj-lt"/>
              <a:buAutoNum type="arabicPeriod" startAt="3"/>
            </a:pPr>
            <a:r>
              <a:rPr lang="en-US" sz="2800" b="1" dirty="0">
                <a:latin typeface="Times New Roman" panose="02020603050405020304" pitchFamily="18" charset="0"/>
              </a:rPr>
              <a:t>However, the Bible says that THE APOSTLES AND THE CHURCH will be a way for his followers TO FIND RECONCILIATION WITH </a:t>
            </a:r>
            <a:r>
              <a:rPr lang="en-US" sz="2800" b="1" dirty="0" smtClean="0">
                <a:latin typeface="Times New Roman" panose="02020603050405020304" pitchFamily="18" charset="0"/>
              </a:rPr>
              <a:t>GOD:</a:t>
            </a:r>
            <a:r>
              <a:rPr lang="en-US" sz="2800" dirty="0" smtClean="0"/>
              <a:t>  </a:t>
            </a:r>
            <a:r>
              <a:rPr lang="en-US" sz="2800" dirty="0" smtClean="0">
                <a:latin typeface="Times New Roman" panose="02020603050405020304" pitchFamily="18" charset="0"/>
                <a:ea typeface="Calibri" panose="020F0502020204030204" pitchFamily="34" charset="0"/>
              </a:rPr>
              <a:t>John </a:t>
            </a:r>
            <a:r>
              <a:rPr lang="en-US" sz="2800" dirty="0">
                <a:latin typeface="Times New Roman" panose="02020603050405020304" pitchFamily="18" charset="0"/>
                <a:ea typeface="Calibri" panose="020F0502020204030204" pitchFamily="34" charset="0"/>
              </a:rPr>
              <a:t>20:19-23.</a:t>
            </a:r>
            <a:r>
              <a:rPr lang="en-US" sz="2800" b="1"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On the evening of that first day of the week,</a:t>
            </a:r>
            <a:r>
              <a:rPr lang="en-US" sz="2800" baseline="3000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when the doors were locked, where the disciples were, for fear of the Jews</a:t>
            </a:r>
            <a:r>
              <a:rPr lang="en-US" sz="2800" dirty="0" smtClean="0">
                <a:latin typeface="Times New Roman" panose="02020603050405020304" pitchFamily="18" charset="0"/>
                <a:ea typeface="Calibri" panose="020F0502020204030204" pitchFamily="34" charset="0"/>
              </a:rPr>
              <a:t>, Jesus came</a:t>
            </a:r>
          </a:p>
        </p:txBody>
      </p:sp>
    </p:spTree>
    <p:extLst>
      <p:ext uri="{BB962C8B-B14F-4D97-AF65-F5344CB8AC3E}">
        <p14:creationId xmlns:p14="http://schemas.microsoft.com/office/powerpoint/2010/main" val="313415217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8" y="2441958"/>
            <a:ext cx="4457150" cy="3501642"/>
          </a:xfrm>
          <a:prstGeom prst="rect">
            <a:avLst/>
          </a:prstGeom>
          <a:noFill/>
          <a:ln>
            <a:noFill/>
          </a:ln>
        </p:spPr>
      </p:pic>
      <p:sp>
        <p:nvSpPr>
          <p:cNvPr id="3" name="TextBox 2"/>
          <p:cNvSpPr txBox="1"/>
          <p:nvPr/>
        </p:nvSpPr>
        <p:spPr>
          <a:xfrm>
            <a:off x="617104" y="2342156"/>
            <a:ext cx="6441422" cy="3108543"/>
          </a:xfrm>
          <a:prstGeom prst="rect">
            <a:avLst/>
          </a:prstGeom>
          <a:noFill/>
        </p:spPr>
        <p:txBody>
          <a:bodyPr wrap="square" rtlCol="0">
            <a:spAutoFit/>
          </a:bodyPr>
          <a:lstStyle/>
          <a:p>
            <a:pPr marL="514350" lvl="0" indent="-514350">
              <a:buFont typeface="+mj-lt"/>
              <a:buAutoNum type="arabicPeriod" startAt="3"/>
            </a:pPr>
            <a:r>
              <a:rPr lang="en-US" sz="2800" dirty="0">
                <a:latin typeface="Times New Roman" panose="02020603050405020304" pitchFamily="18" charset="0"/>
                <a:ea typeface="Calibri" panose="020F0502020204030204" pitchFamily="34" charset="0"/>
              </a:rPr>
              <a:t>and stood in their midst and said to them, “Peace be with you</a:t>
            </a:r>
            <a:r>
              <a:rPr lang="en-US" sz="2800" dirty="0" smtClean="0">
                <a:latin typeface="Times New Roman" panose="02020603050405020304" pitchFamily="18" charset="0"/>
                <a:ea typeface="Calibri" panose="020F0502020204030204" pitchFamily="34" charset="0"/>
              </a:rPr>
              <a:t>” … and </a:t>
            </a:r>
            <a:r>
              <a:rPr lang="en-US" sz="2800" dirty="0">
                <a:latin typeface="Times New Roman" panose="02020603050405020304" pitchFamily="18" charset="0"/>
                <a:ea typeface="Calibri" panose="020F0502020204030204" pitchFamily="34" charset="0"/>
              </a:rPr>
              <a:t>when he had said this, he breathed on them and said to them, “Receive the Holy Spirit. Whose sins you forgive are forgiven them, and whose sins you retain are retained.” </a:t>
            </a:r>
            <a:endParaRPr lang="en-US" sz="2800" dirty="0" smtClean="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887051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331241" y="2342156"/>
            <a:ext cx="3889693" cy="3834420"/>
          </a:xfrm>
          <a:prstGeom prst="rect">
            <a:avLst/>
          </a:prstGeom>
          <a:noFill/>
          <a:ln>
            <a:noFill/>
          </a:ln>
        </p:spPr>
      </p:pic>
      <p:sp>
        <p:nvSpPr>
          <p:cNvPr id="3" name="TextBox 2"/>
          <p:cNvSpPr txBox="1"/>
          <p:nvPr/>
        </p:nvSpPr>
        <p:spPr>
          <a:xfrm>
            <a:off x="617104" y="2342156"/>
            <a:ext cx="6441422" cy="2246769"/>
          </a:xfrm>
          <a:prstGeom prst="rect">
            <a:avLst/>
          </a:prstGeom>
          <a:noFill/>
        </p:spPr>
        <p:txBody>
          <a:bodyPr wrap="square" rtlCol="0">
            <a:spAutoFit/>
          </a:bodyPr>
          <a:lstStyle/>
          <a:p>
            <a:pPr marL="514350" lvl="0" indent="-514350">
              <a:buFont typeface="+mj-lt"/>
              <a:buAutoNum type="arabicPeriod" startAt="3"/>
            </a:pPr>
            <a:r>
              <a:rPr lang="en-US" sz="2800" dirty="0">
                <a:latin typeface="Times New Roman" panose="02020603050405020304" pitchFamily="18" charset="0"/>
                <a:ea typeface="Calibri" panose="020F0502020204030204" pitchFamily="34" charset="0"/>
              </a:rPr>
              <a:t>AND in Matt. </a:t>
            </a:r>
            <a:r>
              <a:rPr lang="en-US" sz="2800" dirty="0" smtClean="0">
                <a:latin typeface="Times New Roman" panose="02020603050405020304" pitchFamily="18" charset="0"/>
                <a:ea typeface="Calibri" panose="020F0502020204030204" pitchFamily="34" charset="0"/>
              </a:rPr>
              <a:t>18:18, </a:t>
            </a:r>
            <a:r>
              <a:rPr lang="en-US" sz="2800" dirty="0">
                <a:latin typeface="Times New Roman" panose="02020603050405020304" pitchFamily="18" charset="0"/>
                <a:ea typeface="Calibri" panose="020F0502020204030204" pitchFamily="34" charset="0"/>
              </a:rPr>
              <a:t>Jesus says to the apostles:  Amen, I say to you, whatever you bind on earth shall be bound in heaven, and whatever you loose on earth shall be loosed in heaven. </a:t>
            </a:r>
          </a:p>
        </p:txBody>
      </p:sp>
      <p:sp>
        <p:nvSpPr>
          <p:cNvPr id="6" name="TextBox 5"/>
          <p:cNvSpPr txBox="1"/>
          <p:nvPr/>
        </p:nvSpPr>
        <p:spPr>
          <a:xfrm>
            <a:off x="1122948" y="5807244"/>
            <a:ext cx="1074821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46250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flipH="1">
            <a:off x="6412089" y="2298533"/>
            <a:ext cx="4976348" cy="3300755"/>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5778942" cy="954107"/>
          </a:xfrm>
          <a:prstGeom prst="rect">
            <a:avLst/>
          </a:prstGeom>
          <a:noFill/>
        </p:spPr>
        <p:txBody>
          <a:bodyPr wrap="square" rtlCol="0">
            <a:spAutoFit/>
          </a:bodyPr>
          <a:lstStyle/>
          <a:p>
            <a:pPr lvl="0">
              <a:spcAft>
                <a:spcPts val="600"/>
              </a:spcAft>
            </a:pPr>
            <a:r>
              <a:rPr lang="en-US" sz="2800" dirty="0" smtClean="0"/>
              <a:t>And our God loves us, even to the point OF DYING FOR US</a:t>
            </a:r>
            <a:endParaRPr lang="en-US" sz="2800" dirty="0"/>
          </a:p>
        </p:txBody>
      </p:sp>
    </p:spTree>
    <p:extLst>
      <p:ext uri="{BB962C8B-B14F-4D97-AF65-F5344CB8AC3E}">
        <p14:creationId xmlns:p14="http://schemas.microsoft.com/office/powerpoint/2010/main" val="16945934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8258601" y="2342156"/>
            <a:ext cx="2794410" cy="3601444"/>
          </a:xfrm>
          <a:prstGeom prst="rect">
            <a:avLst/>
          </a:prstGeom>
          <a:noFill/>
          <a:ln>
            <a:noFill/>
          </a:ln>
        </p:spPr>
      </p:pic>
      <p:sp>
        <p:nvSpPr>
          <p:cNvPr id="3" name="TextBox 2"/>
          <p:cNvSpPr txBox="1"/>
          <p:nvPr/>
        </p:nvSpPr>
        <p:spPr>
          <a:xfrm>
            <a:off x="617104" y="2342156"/>
            <a:ext cx="6441422" cy="3108543"/>
          </a:xfrm>
          <a:prstGeom prst="rect">
            <a:avLst/>
          </a:prstGeom>
          <a:noFill/>
        </p:spPr>
        <p:txBody>
          <a:bodyPr wrap="square" rtlCol="0">
            <a:spAutoFit/>
          </a:bodyPr>
          <a:lstStyle/>
          <a:p>
            <a:pPr lvl="0"/>
            <a:r>
              <a:rPr lang="en-US" sz="2800" dirty="0" smtClean="0">
                <a:latin typeface="Times New Roman" panose="02020603050405020304" pitchFamily="18" charset="0"/>
                <a:ea typeface="Calibri" panose="020F0502020204030204" pitchFamily="34" charset="0"/>
              </a:rPr>
              <a:t>AND </a:t>
            </a:r>
            <a:r>
              <a:rPr lang="en-US" sz="2800" dirty="0">
                <a:latin typeface="Times New Roman" panose="02020603050405020304" pitchFamily="18" charset="0"/>
                <a:ea typeface="Calibri" panose="020F0502020204030204" pitchFamily="34" charset="0"/>
              </a:rPr>
              <a:t>INDEED, In James 5:3, we hear that “if there are any sick among you” to send for the “</a:t>
            </a:r>
            <a:r>
              <a:rPr lang="en-US" sz="2800" dirty="0" err="1">
                <a:latin typeface="Times New Roman" panose="02020603050405020304" pitchFamily="18" charset="0"/>
                <a:ea typeface="Calibri" panose="020F0502020204030204" pitchFamily="34" charset="0"/>
              </a:rPr>
              <a:t>presbyteros</a:t>
            </a:r>
            <a:r>
              <a:rPr lang="en-US" sz="2800" dirty="0">
                <a:latin typeface="Times New Roman" panose="02020603050405020304" pitchFamily="18" charset="0"/>
                <a:ea typeface="Calibri" panose="020F0502020204030204" pitchFamily="34" charset="0"/>
              </a:rPr>
              <a:t>” – and among </a:t>
            </a:r>
            <a:r>
              <a:rPr lang="en-US" sz="2800" dirty="0" smtClean="0">
                <a:latin typeface="Times New Roman" panose="02020603050405020304" pitchFamily="18" charset="0"/>
                <a:ea typeface="Calibri" panose="020F0502020204030204" pitchFamily="34" charset="0"/>
              </a:rPr>
              <a:t>the </a:t>
            </a:r>
            <a:r>
              <a:rPr lang="en-US" sz="2800" dirty="0">
                <a:solidFill>
                  <a:prstClr val="black"/>
                </a:solidFill>
                <a:latin typeface="Times New Roman" panose="02020603050405020304" pitchFamily="18" charset="0"/>
                <a:ea typeface="Calibri" panose="020F0502020204030204" pitchFamily="34" charset="0"/>
              </a:rPr>
              <a:t>early Christians this word meant “those who presided over the Eucharist/ the mass/the assemblies (or churches).</a:t>
            </a:r>
            <a:endParaRPr lang="en-US" dirty="0">
              <a:solidFill>
                <a:prstClr val="black"/>
              </a:solidFill>
            </a:endParaRPr>
          </a:p>
          <a:p>
            <a:pPr marL="514350" lvl="0" indent="-514350">
              <a:buFont typeface="+mj-lt"/>
              <a:buAutoNum type="arabicPeriod" startAt="3"/>
            </a:pP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8292144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585381" y="2351798"/>
            <a:ext cx="3803056" cy="3922518"/>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lvl="0" indent="-514350">
              <a:buFont typeface="+mj-lt"/>
              <a:buAutoNum type="arabicPeriod" startAt="4"/>
            </a:pPr>
            <a:r>
              <a:rPr lang="en-US" sz="2800" b="1" dirty="0">
                <a:latin typeface="Times New Roman" panose="02020603050405020304" pitchFamily="18" charset="0"/>
                <a:ea typeface="Calibri" panose="020F0502020204030204" pitchFamily="34" charset="0"/>
              </a:rPr>
              <a:t>So, from the beginning of Christianity there was this sense that in ALL AREAS OF OUR LIFE, we were part of a community where we were to help one another to grow in faith:  </a:t>
            </a:r>
            <a:r>
              <a:rPr lang="en-US" sz="2800" dirty="0">
                <a:latin typeface="Times New Roman" panose="02020603050405020304" pitchFamily="18" charset="0"/>
                <a:ea typeface="Calibri" panose="020F0502020204030204" pitchFamily="34" charset="0"/>
              </a:rPr>
              <a:t>And this included turning away </a:t>
            </a:r>
            <a:r>
              <a:rPr lang="en-US" sz="2800" dirty="0" smtClean="0">
                <a:latin typeface="Times New Roman" panose="02020603050405020304" pitchFamily="18" charset="0"/>
                <a:ea typeface="Calibri" panose="020F0502020204030204" pitchFamily="34" charset="0"/>
              </a:rPr>
              <a:t>sin … that </a:t>
            </a:r>
            <a:r>
              <a:rPr lang="en-US" sz="2800" dirty="0">
                <a:latin typeface="Times New Roman" panose="02020603050405020304" pitchFamily="18" charset="0"/>
                <a:ea typeface="Calibri" panose="020F0502020204030204" pitchFamily="34" charset="0"/>
              </a:rPr>
              <a:t>the community of faith/the Church was to be OF ASSISTANCE </a:t>
            </a:r>
            <a:r>
              <a:rPr lang="en-US" sz="2800" dirty="0" smtClean="0">
                <a:latin typeface="Times New Roman" panose="02020603050405020304" pitchFamily="18" charset="0"/>
                <a:ea typeface="Calibri" panose="020F0502020204030204" pitchFamily="34" charset="0"/>
              </a:rPr>
              <a:t>in</a:t>
            </a:r>
            <a:endParaRPr lang="en-US" sz="2800" dirty="0">
              <a:latin typeface="Times New Roman" panose="02020603050405020304" pitchFamily="18" charset="0"/>
              <a:ea typeface="Calibri" panose="020F0502020204030204" pitchFamily="34" charset="0"/>
            </a:endParaRPr>
          </a:p>
        </p:txBody>
      </p:sp>
      <p:sp>
        <p:nvSpPr>
          <p:cNvPr id="7" name="TextBox 6"/>
          <p:cNvSpPr txBox="1"/>
          <p:nvPr/>
        </p:nvSpPr>
        <p:spPr>
          <a:xfrm>
            <a:off x="1138990" y="5751096"/>
            <a:ext cx="10358718" cy="523220"/>
          </a:xfrm>
          <a:prstGeom prst="rect">
            <a:avLst/>
          </a:prstGeom>
          <a:noFill/>
        </p:spPr>
        <p:txBody>
          <a:bodyPr wrap="square" rtlCol="0">
            <a:spAutoFit/>
          </a:bodyPr>
          <a:lstStyle/>
          <a:p>
            <a:pPr lvl="0"/>
            <a:r>
              <a:rPr lang="en-US" sz="2800" dirty="0">
                <a:solidFill>
                  <a:prstClr val="black"/>
                </a:solidFill>
                <a:latin typeface="Times New Roman" panose="02020603050405020304" pitchFamily="18" charset="0"/>
                <a:ea typeface="Calibri" panose="020F0502020204030204" pitchFamily="34" charset="0"/>
              </a:rPr>
              <a:t>this area of the lives of followers of Christ.</a:t>
            </a:r>
          </a:p>
        </p:txBody>
      </p:sp>
    </p:spTree>
    <p:extLst>
      <p:ext uri="{BB962C8B-B14F-4D97-AF65-F5344CB8AC3E}">
        <p14:creationId xmlns:p14="http://schemas.microsoft.com/office/powerpoint/2010/main" val="284967445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6863" y="2441958"/>
            <a:ext cx="4828674" cy="3439628"/>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342900" lvl="0" indent="-342900">
              <a:buFont typeface="+mj-lt"/>
              <a:buAutoNum type="arabicPeriod"/>
            </a:pPr>
            <a:r>
              <a:rPr lang="en-US" sz="2800" b="1" dirty="0">
                <a:latin typeface="Times New Roman" panose="02020603050405020304" pitchFamily="18" charset="0"/>
              </a:rPr>
              <a:t>And so,  the Church has always had “things they did” to when people wanted to turn over a new leaf, but the forms have changed a bit:</a:t>
            </a:r>
            <a:endParaRPr lang="en-US" sz="2800" dirty="0"/>
          </a:p>
          <a:p>
            <a:pPr marL="514350" indent="-514350">
              <a:buFont typeface="+mj-lt"/>
              <a:buAutoNum type="alphaLcParenR"/>
            </a:pPr>
            <a:r>
              <a:rPr lang="en-US" sz="2800" dirty="0" smtClean="0">
                <a:latin typeface="Times New Roman" panose="02020603050405020304" pitchFamily="18" charset="0"/>
                <a:ea typeface="Calibri" panose="020F0502020204030204" pitchFamily="34" charset="0"/>
              </a:rPr>
              <a:t>In </a:t>
            </a:r>
            <a:r>
              <a:rPr lang="en-US" sz="2800" dirty="0">
                <a:latin typeface="Times New Roman" panose="02020603050405020304" pitchFamily="18" charset="0"/>
                <a:ea typeface="Calibri" panose="020F0502020204030204" pitchFamily="34" charset="0"/>
              </a:rPr>
              <a:t>the first 600 years of the Church there was a PUBLIC ritual of “reconciliation” that could only happen once in a lifetime.</a:t>
            </a:r>
          </a:p>
        </p:txBody>
      </p:sp>
    </p:spTree>
    <p:extLst>
      <p:ext uri="{BB962C8B-B14F-4D97-AF65-F5344CB8AC3E}">
        <p14:creationId xmlns:p14="http://schemas.microsoft.com/office/powerpoint/2010/main" val="330224558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62727" y="2477032"/>
            <a:ext cx="4580094" cy="3466568"/>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indent="-514350">
              <a:buFont typeface="+mj-lt"/>
              <a:buAutoNum type="alphaLcParenR"/>
            </a:pPr>
            <a:r>
              <a:rPr lang="en-US" sz="2800" dirty="0">
                <a:latin typeface="Times New Roman" panose="02020603050405020304" pitchFamily="18" charset="0"/>
                <a:ea typeface="Calibri" panose="020F0502020204030204" pitchFamily="34" charset="0"/>
              </a:rPr>
              <a:t>It involved a lot of public things like wearing sackcloth and ashes.  For some reason (! Ha ha) this sacrament was not very popular, and around 600 AD or so, a new form developed in Ireland and England --  a private form, with a one-on-one private confession to a priest.  This form was so much more </a:t>
            </a:r>
            <a:r>
              <a:rPr lang="en-US" sz="2800" dirty="0" smtClean="0">
                <a:latin typeface="Times New Roman" panose="02020603050405020304" pitchFamily="18" charset="0"/>
                <a:ea typeface="Calibri" panose="020F0502020204030204" pitchFamily="34" charset="0"/>
              </a:rPr>
              <a:t>popular</a:t>
            </a:r>
            <a:endParaRPr lang="en-US" sz="2800" dirty="0">
              <a:latin typeface="Times New Roman" panose="02020603050405020304" pitchFamily="18" charset="0"/>
              <a:ea typeface="Calibri" panose="020F0502020204030204" pitchFamily="34" charset="0"/>
            </a:endParaRPr>
          </a:p>
        </p:txBody>
      </p:sp>
      <p:sp>
        <p:nvSpPr>
          <p:cNvPr id="6" name="TextBox 5"/>
          <p:cNvSpPr txBox="1"/>
          <p:nvPr/>
        </p:nvSpPr>
        <p:spPr>
          <a:xfrm>
            <a:off x="1187116" y="5791202"/>
            <a:ext cx="10748210" cy="954107"/>
          </a:xfrm>
          <a:prstGeom prst="rect">
            <a:avLst/>
          </a:prstGeom>
          <a:noFill/>
        </p:spPr>
        <p:txBody>
          <a:bodyPr wrap="square" rtlCol="0">
            <a:spAutoFit/>
          </a:bodyPr>
          <a:lstStyle/>
          <a:p>
            <a:pPr lvl="0"/>
            <a:r>
              <a:rPr lang="en-US" sz="2800" dirty="0">
                <a:solidFill>
                  <a:prstClr val="black"/>
                </a:solidFill>
                <a:latin typeface="Times New Roman" panose="02020603050405020304" pitchFamily="18" charset="0"/>
                <a:ea typeface="Calibri" panose="020F0502020204030204" pitchFamily="34" charset="0"/>
              </a:rPr>
              <a:t>than the public form (I wonder why?!) that within a couple of generations the old form had died out and the new form became the norm.</a:t>
            </a:r>
          </a:p>
        </p:txBody>
      </p:sp>
    </p:spTree>
    <p:extLst>
      <p:ext uri="{BB962C8B-B14F-4D97-AF65-F5344CB8AC3E}">
        <p14:creationId xmlns:p14="http://schemas.microsoft.com/office/powerpoint/2010/main" val="76223252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935761"/>
            <a:ext cx="4652683" cy="2926422"/>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indent="-514350">
              <a:buFont typeface="+mj-lt"/>
              <a:buAutoNum type="arabicPeriod" startAt="6"/>
            </a:pPr>
            <a:r>
              <a:rPr lang="en-US" sz="2800" b="1" dirty="0">
                <a:latin typeface="Times New Roman" panose="02020603050405020304" pitchFamily="18" charset="0"/>
                <a:ea typeface="Calibri" panose="020F0502020204030204" pitchFamily="34" charset="0"/>
              </a:rPr>
              <a:t>And this is BIBLICAL:  </a:t>
            </a:r>
            <a:r>
              <a:rPr lang="en-US" sz="2800" dirty="0">
                <a:latin typeface="Times New Roman" panose="02020603050405020304" pitchFamily="18" charset="0"/>
                <a:ea typeface="Calibri" panose="020F0502020204030204" pitchFamily="34" charset="0"/>
              </a:rPr>
              <a:t>For it’s in the Bible that Jesus BREATHED THE HOLY SPIRIT UPON THE DISCIPLES so that, he said, they could forgive sins – and this was in preparation for the Church that Jesus was asking them to build up after he had ascended into </a:t>
            </a:r>
            <a:r>
              <a:rPr lang="en-US" sz="2800" dirty="0" smtClean="0">
                <a:latin typeface="Times New Roman" panose="02020603050405020304" pitchFamily="18" charset="0"/>
                <a:ea typeface="Calibri" panose="020F0502020204030204" pitchFamily="34" charset="0"/>
              </a:rPr>
              <a:t>heaven … for</a:t>
            </a:r>
            <a:endParaRPr lang="en-US" sz="2800" dirty="0">
              <a:latin typeface="Times New Roman" panose="02020603050405020304" pitchFamily="18" charset="0"/>
              <a:ea typeface="Calibri" panose="020F0502020204030204" pitchFamily="34" charset="0"/>
            </a:endParaRPr>
          </a:p>
        </p:txBody>
      </p:sp>
      <p:sp>
        <p:nvSpPr>
          <p:cNvPr id="6" name="TextBox 5"/>
          <p:cNvSpPr txBox="1"/>
          <p:nvPr/>
        </p:nvSpPr>
        <p:spPr>
          <a:xfrm>
            <a:off x="1138990" y="5791202"/>
            <a:ext cx="10748210" cy="954107"/>
          </a:xfrm>
          <a:prstGeom prst="rect">
            <a:avLst/>
          </a:prstGeom>
          <a:noFill/>
        </p:spPr>
        <p:txBody>
          <a:bodyPr wrap="square" rtlCol="0">
            <a:spAutoFit/>
          </a:bodyPr>
          <a:lstStyle/>
          <a:p>
            <a:pPr lvl="0"/>
            <a:r>
              <a:rPr lang="en-US" sz="2800" dirty="0">
                <a:solidFill>
                  <a:prstClr val="black"/>
                </a:solidFill>
                <a:latin typeface="Times New Roman" panose="02020603050405020304" pitchFamily="18" charset="0"/>
                <a:ea typeface="Calibri" panose="020F0502020204030204" pitchFamily="34" charset="0"/>
              </a:rPr>
              <a:t>he BREATHES on them after the Resurrection, during those few, short days between the Resurrection and the Ascension</a:t>
            </a:r>
            <a:r>
              <a:rPr lang="en-US" sz="2800" dirty="0" smtClean="0">
                <a:solidFill>
                  <a:prstClr val="black"/>
                </a:solidFill>
                <a:latin typeface="Times New Roman" panose="02020603050405020304" pitchFamily="18" charset="0"/>
                <a:ea typeface="Calibri" panose="020F0502020204030204" pitchFamily="34" charset="0"/>
              </a:rPr>
              <a:t>, and so he is equipping</a:t>
            </a:r>
            <a:endParaRPr lang="en-US" sz="2800"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5063021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719468"/>
            <a:ext cx="4961965" cy="2734391"/>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indent="-514350">
              <a:buFont typeface="+mj-lt"/>
              <a:buAutoNum type="arabicPeriod" startAt="6"/>
            </a:pPr>
            <a:r>
              <a:rPr lang="en-US" sz="2800" dirty="0">
                <a:latin typeface="Times New Roman" panose="02020603050405020304" pitchFamily="18" charset="0"/>
                <a:ea typeface="Calibri" panose="020F0502020204030204" pitchFamily="34" charset="0"/>
              </a:rPr>
              <a:t>them to do His work IN HIS STEAD until He returns.….and this is how the Church has always seen itself…and how we believe that JESUS SAW THE CHURCH:   that Jesus saw the Church as being “in the business” of CONTINUING HIS WORK UNTIL HE RETURNED (so </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ea typeface="Calibri" panose="020F0502020204030204" pitchFamily="34" charset="0"/>
              </a:rPr>
              <a:t>  healing  and </a:t>
            </a:r>
          </a:p>
        </p:txBody>
      </p:sp>
      <p:sp>
        <p:nvSpPr>
          <p:cNvPr id="6" name="TextBox 5"/>
          <p:cNvSpPr txBox="1"/>
          <p:nvPr/>
        </p:nvSpPr>
        <p:spPr>
          <a:xfrm>
            <a:off x="1138990" y="5791202"/>
            <a:ext cx="10748210" cy="954107"/>
          </a:xfrm>
          <a:prstGeom prst="rect">
            <a:avLst/>
          </a:prstGeom>
          <a:noFill/>
        </p:spPr>
        <p:txBody>
          <a:bodyPr wrap="square" rtlCol="0">
            <a:spAutoFit/>
          </a:bodyPr>
          <a:lstStyle/>
          <a:p>
            <a:pPr lvl="0"/>
            <a:r>
              <a:rPr lang="en-US" sz="2800" dirty="0">
                <a:latin typeface="Times New Roman" panose="02020603050405020304" pitchFamily="18" charset="0"/>
                <a:ea typeface="Calibri" panose="020F0502020204030204" pitchFamily="34" charset="0"/>
              </a:rPr>
              <a:t>forgiveness would come to us directly, through </a:t>
            </a:r>
            <a:r>
              <a:rPr lang="en-US" sz="2800" dirty="0" smtClean="0">
                <a:latin typeface="Times New Roman" panose="02020603050405020304" pitchFamily="18" charset="0"/>
                <a:ea typeface="Calibri" panose="020F0502020204030204" pitchFamily="34" charset="0"/>
              </a:rPr>
              <a:t>prayer … but </a:t>
            </a:r>
            <a:r>
              <a:rPr lang="en-US" sz="2800" dirty="0">
                <a:latin typeface="Times New Roman" panose="02020603050405020304" pitchFamily="18" charset="0"/>
                <a:ea typeface="Calibri" panose="020F0502020204030204" pitchFamily="34" charset="0"/>
              </a:rPr>
              <a:t>also through the CHURCH/THE </a:t>
            </a:r>
            <a:r>
              <a:rPr lang="en-US" sz="2800" dirty="0" smtClean="0">
                <a:latin typeface="Times New Roman" panose="02020603050405020304" pitchFamily="18" charset="0"/>
                <a:ea typeface="Calibri" panose="020F0502020204030204" pitchFamily="34" charset="0"/>
              </a:rPr>
              <a:t>COMMUNITY) …</a:t>
            </a:r>
            <a:endParaRPr lang="en-US" sz="2800"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3351843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655300"/>
            <a:ext cx="4785502" cy="3147903"/>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lvl="0" indent="-514350">
              <a:buFont typeface="+mj-lt"/>
              <a:buAutoNum type="arabicPeriod" startAt="7"/>
            </a:pPr>
            <a:r>
              <a:rPr lang="en-US" sz="2800" b="1" dirty="0">
                <a:latin typeface="Times New Roman" panose="02020603050405020304" pitchFamily="18" charset="0"/>
              </a:rPr>
              <a:t>OKAY, BUT STILL </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r>
              <a:rPr lang="en-US" sz="2800" b="1" dirty="0">
                <a:latin typeface="Times New Roman" panose="02020603050405020304" pitchFamily="18" charset="0"/>
              </a:rPr>
              <a:t>  WHY WOULD I WANT TO GO TO CONFESSION???</a:t>
            </a:r>
            <a:r>
              <a:rPr lang="en-US" sz="2800" dirty="0">
                <a:latin typeface="Times New Roman" panose="02020603050405020304" pitchFamily="18" charset="0"/>
              </a:rPr>
              <a:t>  </a:t>
            </a:r>
            <a:endParaRPr lang="en-US" sz="2800" dirty="0"/>
          </a:p>
          <a:p>
            <a:pPr marL="514350" indent="-514350">
              <a:buFont typeface="+mj-lt"/>
              <a:buAutoNum type="alphaLcParenR"/>
            </a:pPr>
            <a:r>
              <a:rPr lang="en-US" sz="2800" dirty="0">
                <a:latin typeface="Times New Roman" panose="02020603050405020304" pitchFamily="18" charset="0"/>
                <a:ea typeface="Calibri" panose="020F0502020204030204" pitchFamily="34" charset="0"/>
              </a:rPr>
              <a:t>There is a power to saying things out loud to another person in terms of forgiving </a:t>
            </a:r>
            <a:r>
              <a:rPr lang="en-US" sz="2800" dirty="0" smtClean="0">
                <a:latin typeface="Times New Roman" panose="02020603050405020304" pitchFamily="18" charset="0"/>
                <a:ea typeface="Calibri" panose="020F0502020204030204" pitchFamily="34" charset="0"/>
              </a:rPr>
              <a:t>ourselves … Sometimes </a:t>
            </a:r>
            <a:r>
              <a:rPr lang="en-US" sz="2800" dirty="0">
                <a:latin typeface="Times New Roman" panose="02020603050405020304" pitchFamily="18" charset="0"/>
                <a:ea typeface="Calibri" panose="020F0502020204030204" pitchFamily="34" charset="0"/>
              </a:rPr>
              <a:t>to just keep saying “I am sorry” silently to ourselves, over and </a:t>
            </a:r>
            <a:r>
              <a:rPr lang="en-US" sz="2800" dirty="0" smtClean="0">
                <a:latin typeface="Times New Roman" panose="02020603050405020304" pitchFamily="18" charset="0"/>
                <a:ea typeface="Calibri" panose="020F0502020204030204" pitchFamily="34" charset="0"/>
              </a:rPr>
              <a:t>over … doesn’t</a:t>
            </a:r>
            <a:endParaRPr lang="en-US" sz="2800" dirty="0">
              <a:latin typeface="Times New Roman" panose="02020603050405020304" pitchFamily="18" charset="0"/>
              <a:ea typeface="Calibri" panose="020F0502020204030204" pitchFamily="34" charset="0"/>
            </a:endParaRPr>
          </a:p>
        </p:txBody>
      </p:sp>
      <p:sp>
        <p:nvSpPr>
          <p:cNvPr id="6" name="TextBox 5"/>
          <p:cNvSpPr txBox="1"/>
          <p:nvPr/>
        </p:nvSpPr>
        <p:spPr>
          <a:xfrm>
            <a:off x="1138990" y="5743076"/>
            <a:ext cx="10748210" cy="954107"/>
          </a:xfrm>
          <a:prstGeom prst="rect">
            <a:avLst/>
          </a:prstGeom>
          <a:noFill/>
        </p:spPr>
        <p:txBody>
          <a:bodyPr wrap="square" rtlCol="0">
            <a:spAutoFit/>
          </a:bodyPr>
          <a:lstStyle/>
          <a:p>
            <a:pPr lvl="0"/>
            <a:r>
              <a:rPr lang="en-US" sz="2800" dirty="0">
                <a:solidFill>
                  <a:prstClr val="black"/>
                </a:solidFill>
                <a:latin typeface="Times New Roman" panose="02020603050405020304" pitchFamily="18" charset="0"/>
                <a:ea typeface="Calibri" panose="020F0502020204030204" pitchFamily="34" charset="0"/>
              </a:rPr>
              <a:t>h</a:t>
            </a:r>
            <a:r>
              <a:rPr lang="en-US" sz="2800" dirty="0" smtClean="0">
                <a:solidFill>
                  <a:prstClr val="black"/>
                </a:solidFill>
                <a:latin typeface="Times New Roman" panose="02020603050405020304" pitchFamily="18" charset="0"/>
                <a:ea typeface="Calibri" panose="020F0502020204030204" pitchFamily="34" charset="0"/>
              </a:rPr>
              <a:t>ave the </a:t>
            </a:r>
            <a:r>
              <a:rPr lang="en-US" sz="2800" dirty="0">
                <a:solidFill>
                  <a:prstClr val="black"/>
                </a:solidFill>
                <a:latin typeface="Times New Roman" panose="02020603050405020304" pitchFamily="18" charset="0"/>
                <a:ea typeface="Calibri" panose="020F0502020204030204" pitchFamily="34" charset="0"/>
              </a:rPr>
              <a:t>same power.  </a:t>
            </a:r>
            <a:r>
              <a:rPr lang="en-US" sz="2800" dirty="0" smtClean="0">
                <a:solidFill>
                  <a:prstClr val="black"/>
                </a:solidFill>
                <a:latin typeface="Times New Roman" panose="02020603050405020304" pitchFamily="18" charset="0"/>
                <a:ea typeface="Calibri" panose="020F0502020204030204" pitchFamily="34" charset="0"/>
              </a:rPr>
              <a:t>So that </a:t>
            </a:r>
            <a:r>
              <a:rPr lang="en-US" sz="2800" dirty="0">
                <a:solidFill>
                  <a:prstClr val="black"/>
                </a:solidFill>
                <a:latin typeface="Times New Roman" panose="02020603050405020304" pitchFamily="18" charset="0"/>
                <a:ea typeface="Calibri" panose="020F0502020204030204" pitchFamily="34" charset="0"/>
              </a:rPr>
              <a:t>I have seen people in the confessional who have hung onto something serious for </a:t>
            </a:r>
            <a:r>
              <a:rPr lang="en-US" sz="2800" dirty="0" smtClean="0">
                <a:solidFill>
                  <a:prstClr val="black"/>
                </a:solidFill>
                <a:latin typeface="Times New Roman" panose="02020603050405020304" pitchFamily="18" charset="0"/>
                <a:ea typeface="Calibri" panose="020F0502020204030204" pitchFamily="34" charset="0"/>
              </a:rPr>
              <a:t>YEARS … and maybe only after</a:t>
            </a:r>
            <a:endParaRPr lang="en-US" sz="2800"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370706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189" y="2342156"/>
            <a:ext cx="4940969" cy="3705718"/>
          </a:xfrm>
          <a:prstGeom prst="rect">
            <a:avLst/>
          </a:prstGeom>
          <a:noFill/>
          <a:ln>
            <a:noFill/>
          </a:ln>
        </p:spPr>
      </p:pic>
      <p:sp>
        <p:nvSpPr>
          <p:cNvPr id="3" name="TextBox 2"/>
          <p:cNvSpPr txBox="1"/>
          <p:nvPr/>
        </p:nvSpPr>
        <p:spPr>
          <a:xfrm>
            <a:off x="617104" y="2342156"/>
            <a:ext cx="6441422" cy="1815882"/>
          </a:xfrm>
          <a:prstGeom prst="rect">
            <a:avLst/>
          </a:prstGeom>
          <a:noFill/>
        </p:spPr>
        <p:txBody>
          <a:bodyPr wrap="square" rtlCol="0">
            <a:spAutoFit/>
          </a:bodyPr>
          <a:lstStyle/>
          <a:p>
            <a:pPr marL="514350" indent="-514350">
              <a:buFont typeface="+mj-lt"/>
              <a:buAutoNum type="alphaLcParenR"/>
            </a:pPr>
            <a:r>
              <a:rPr lang="en-US" sz="2800" dirty="0">
                <a:latin typeface="Times New Roman" panose="02020603050405020304" pitchFamily="18" charset="0"/>
                <a:ea typeface="Calibri" panose="020F0502020204030204" pitchFamily="34" charset="0"/>
              </a:rPr>
              <a:t>hearing someone say to them, directly, “Jesus loves you anyways” have they been able to ALLOW THEMSELVES to begin to let go of their guilt.</a:t>
            </a:r>
          </a:p>
        </p:txBody>
      </p:sp>
    </p:spTree>
    <p:extLst>
      <p:ext uri="{BB962C8B-B14F-4D97-AF65-F5344CB8AC3E}">
        <p14:creationId xmlns:p14="http://schemas.microsoft.com/office/powerpoint/2010/main" val="429272007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3" name="TextBox 2"/>
          <p:cNvSpPr txBox="1"/>
          <p:nvPr/>
        </p:nvSpPr>
        <p:spPr>
          <a:xfrm>
            <a:off x="617104" y="2342156"/>
            <a:ext cx="6441422" cy="3108543"/>
          </a:xfrm>
          <a:prstGeom prst="rect">
            <a:avLst/>
          </a:prstGeom>
          <a:noFill/>
        </p:spPr>
        <p:txBody>
          <a:bodyPr wrap="square" rtlCol="0">
            <a:spAutoFit/>
          </a:bodyPr>
          <a:lstStyle/>
          <a:p>
            <a:pPr marL="514350" indent="-514350">
              <a:buFont typeface="+mj-lt"/>
              <a:buAutoNum type="alphaLcParenR" startAt="2"/>
            </a:pPr>
            <a:r>
              <a:rPr lang="en-US" sz="2800" dirty="0">
                <a:latin typeface="Times New Roman" panose="02020603050405020304" pitchFamily="18" charset="0"/>
                <a:ea typeface="Calibri" panose="020F0502020204030204" pitchFamily="34" charset="0"/>
              </a:rPr>
              <a:t>A conference of Jungian psychiatrists in Switzerland a few years ago said that confession was the healthiest of the religious practices of all the world’s religions:  To be able to have a safe place to reveal our true selves was, in their minds, very valuable.</a:t>
            </a:r>
          </a:p>
        </p:txBody>
      </p:sp>
    </p:spTree>
    <p:extLst>
      <p:ext uri="{BB962C8B-B14F-4D97-AF65-F5344CB8AC3E}">
        <p14:creationId xmlns:p14="http://schemas.microsoft.com/office/powerpoint/2010/main" val="320422004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smtClean="0"/>
              <a:t>THE SACRAMENTS OF RECONCILIATION (CONFESSION) &amp; THE SACRAMENT OF THE SICK</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998337"/>
            <a:ext cx="4652683" cy="2801269"/>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indent="-514350">
              <a:buFont typeface="+mj-lt"/>
              <a:buAutoNum type="alphaLcParenR" startAt="3"/>
            </a:pPr>
            <a:r>
              <a:rPr lang="en-US" sz="2800" dirty="0" smtClean="0">
                <a:latin typeface="Times New Roman" panose="02020603050405020304" pitchFamily="18" charset="0"/>
                <a:ea typeface="Calibri" panose="020F0502020204030204" pitchFamily="34" charset="0"/>
              </a:rPr>
              <a:t>There </a:t>
            </a:r>
            <a:r>
              <a:rPr lang="en-US" sz="2800" dirty="0">
                <a:latin typeface="Times New Roman" panose="02020603050405020304" pitchFamily="18" charset="0"/>
                <a:ea typeface="Calibri" panose="020F0502020204030204" pitchFamily="34" charset="0"/>
              </a:rPr>
              <a:t>is a power to saying things out loud to another person in terms of being honest with ourselves:  If I know I have to tell someone what I have been </a:t>
            </a:r>
            <a:r>
              <a:rPr lang="en-US" sz="2800" dirty="0" smtClean="0">
                <a:latin typeface="Times New Roman" panose="02020603050405020304" pitchFamily="18" charset="0"/>
                <a:ea typeface="Calibri" panose="020F0502020204030204" pitchFamily="34" charset="0"/>
              </a:rPr>
              <a:t>doing … that </a:t>
            </a:r>
            <a:r>
              <a:rPr lang="en-US" sz="2800" dirty="0">
                <a:latin typeface="Times New Roman" panose="02020603050405020304" pitchFamily="18" charset="0"/>
                <a:ea typeface="Calibri" panose="020F0502020204030204" pitchFamily="34" charset="0"/>
              </a:rPr>
              <a:t>pushes me to do the right thing</a:t>
            </a:r>
            <a:r>
              <a:rPr lang="en-US" sz="2800" dirty="0" smtClean="0">
                <a:latin typeface="Times New Roman" panose="02020603050405020304" pitchFamily="18" charset="0"/>
                <a:ea typeface="Calibri" panose="020F0502020204030204" pitchFamily="34" charset="0"/>
              </a:rPr>
              <a:t>.  </a:t>
            </a:r>
          </a:p>
          <a:p>
            <a:pPr marL="514350" indent="-514350">
              <a:buFont typeface="+mj-lt"/>
              <a:buAutoNum type="alphaLcParenR" startAt="3"/>
            </a:pPr>
            <a:r>
              <a:rPr lang="en-US" sz="2800" dirty="0">
                <a:latin typeface="Times New Roman" panose="02020603050405020304" pitchFamily="18" charset="0"/>
                <a:ea typeface="Calibri" panose="020F0502020204030204" pitchFamily="34" charset="0"/>
              </a:rPr>
              <a:t>There is simply a power in preparing for confession/going to confession/and doing a “penance” afterwards </a:t>
            </a:r>
            <a:r>
              <a:rPr lang="en-US" sz="2800" dirty="0" smtClean="0">
                <a:latin typeface="Times New Roman" panose="02020603050405020304" pitchFamily="18" charset="0"/>
                <a:ea typeface="Calibri" panose="020F0502020204030204" pitchFamily="34" charset="0"/>
              </a:rPr>
              <a:t>rather</a:t>
            </a:r>
            <a:endParaRPr lang="en-US" sz="2800" dirty="0">
              <a:latin typeface="Times New Roman" panose="02020603050405020304" pitchFamily="18" charset="0"/>
              <a:ea typeface="Calibri" panose="020F0502020204030204" pitchFamily="34" charset="0"/>
            </a:endParaRPr>
          </a:p>
        </p:txBody>
      </p:sp>
      <p:sp>
        <p:nvSpPr>
          <p:cNvPr id="6" name="TextBox 5"/>
          <p:cNvSpPr txBox="1"/>
          <p:nvPr/>
        </p:nvSpPr>
        <p:spPr>
          <a:xfrm>
            <a:off x="1155032" y="5775160"/>
            <a:ext cx="10684042" cy="523220"/>
          </a:xfrm>
          <a:prstGeom prst="rect">
            <a:avLst/>
          </a:prstGeom>
          <a:noFill/>
        </p:spPr>
        <p:txBody>
          <a:bodyPr wrap="square" rtlCol="0">
            <a:spAutoFit/>
          </a:bodyPr>
          <a:lstStyle/>
          <a:p>
            <a:pPr lvl="0"/>
            <a:r>
              <a:rPr lang="en-US" sz="2800" dirty="0">
                <a:solidFill>
                  <a:prstClr val="black"/>
                </a:solidFill>
                <a:latin typeface="Times New Roman" panose="02020603050405020304" pitchFamily="18" charset="0"/>
                <a:ea typeface="Calibri" panose="020F0502020204030204" pitchFamily="34" charset="0"/>
              </a:rPr>
              <a:t>than simply saying “sorry” quickly before we turn </a:t>
            </a:r>
            <a:r>
              <a:rPr lang="en-US" sz="2800" dirty="0" smtClean="0">
                <a:solidFill>
                  <a:prstClr val="black"/>
                </a:solidFill>
                <a:latin typeface="Times New Roman" panose="02020603050405020304" pitchFamily="18" charset="0"/>
                <a:ea typeface="Calibri" panose="020F0502020204030204" pitchFamily="34" charset="0"/>
              </a:rPr>
              <a:t>off </a:t>
            </a:r>
            <a:r>
              <a:rPr lang="en-US" sz="2800" dirty="0">
                <a:solidFill>
                  <a:prstClr val="black"/>
                </a:solidFill>
                <a:latin typeface="Times New Roman" panose="02020603050405020304" pitchFamily="18" charset="0"/>
                <a:ea typeface="Calibri" panose="020F0502020204030204" pitchFamily="34" charset="0"/>
              </a:rPr>
              <a:t>the bedside light.</a:t>
            </a:r>
          </a:p>
        </p:txBody>
      </p:sp>
    </p:spTree>
    <p:extLst>
      <p:ext uri="{BB962C8B-B14F-4D97-AF65-F5344CB8AC3E}">
        <p14:creationId xmlns:p14="http://schemas.microsoft.com/office/powerpoint/2010/main" val="1010322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flipH="1">
            <a:off x="6412089" y="2298533"/>
            <a:ext cx="4976348" cy="3300755"/>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5778942" cy="954107"/>
          </a:xfrm>
          <a:prstGeom prst="rect">
            <a:avLst/>
          </a:prstGeom>
          <a:noFill/>
        </p:spPr>
        <p:txBody>
          <a:bodyPr wrap="square" rtlCol="0">
            <a:spAutoFit/>
          </a:bodyPr>
          <a:lstStyle/>
          <a:p>
            <a:pPr lvl="0">
              <a:spcAft>
                <a:spcPts val="600"/>
              </a:spcAft>
            </a:pPr>
            <a:r>
              <a:rPr lang="en-US" sz="2800" dirty="0" smtClean="0"/>
              <a:t>And our God loves us, even to the point OF DYING FOR US</a:t>
            </a:r>
            <a:endParaRPr lang="en-US" sz="2800" dirty="0"/>
          </a:p>
        </p:txBody>
      </p:sp>
      <p:sp>
        <p:nvSpPr>
          <p:cNvPr id="11" name="TextBox 10"/>
          <p:cNvSpPr txBox="1"/>
          <p:nvPr/>
        </p:nvSpPr>
        <p:spPr>
          <a:xfrm>
            <a:off x="638790" y="4308069"/>
            <a:ext cx="5778942" cy="523220"/>
          </a:xfrm>
          <a:prstGeom prst="rect">
            <a:avLst/>
          </a:prstGeom>
          <a:noFill/>
        </p:spPr>
        <p:txBody>
          <a:bodyPr wrap="square" rtlCol="0">
            <a:spAutoFit/>
          </a:bodyPr>
          <a:lstStyle/>
          <a:p>
            <a:pPr lvl="0">
              <a:spcAft>
                <a:spcPts val="600"/>
              </a:spcAft>
            </a:pPr>
            <a:r>
              <a:rPr lang="en-US" sz="2800" dirty="0" smtClean="0"/>
              <a:t>That is powerful!</a:t>
            </a:r>
            <a:endParaRPr lang="en-US" sz="2800" dirty="0"/>
          </a:p>
        </p:txBody>
      </p:sp>
    </p:spTree>
    <p:extLst>
      <p:ext uri="{BB962C8B-B14F-4D97-AF65-F5344CB8AC3E}">
        <p14:creationId xmlns:p14="http://schemas.microsoft.com/office/powerpoint/2010/main" val="47568273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HOW TO GO TO CONFESSION:</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438318" y="2213811"/>
            <a:ext cx="4176166" cy="3729789"/>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indent="-514350">
              <a:buFont typeface="+mj-lt"/>
              <a:buAutoNum type="arabicPeriod"/>
            </a:pPr>
            <a:r>
              <a:rPr lang="en-US" sz="2800" dirty="0" smtClean="0">
                <a:latin typeface="Times New Roman" panose="02020603050405020304" pitchFamily="18" charset="0"/>
                <a:ea typeface="Calibri" panose="020F0502020204030204" pitchFamily="34" charset="0"/>
              </a:rPr>
              <a:t>Sign </a:t>
            </a:r>
            <a:r>
              <a:rPr lang="en-US" sz="2800" dirty="0">
                <a:latin typeface="Times New Roman" panose="02020603050405020304" pitchFamily="18" charset="0"/>
                <a:ea typeface="Calibri" panose="020F0502020204030204" pitchFamily="34" charset="0"/>
              </a:rPr>
              <a:t>of the </a:t>
            </a:r>
            <a:r>
              <a:rPr lang="en-US" sz="2800" dirty="0" smtClean="0">
                <a:latin typeface="Times New Roman" panose="02020603050405020304" pitchFamily="18" charset="0"/>
                <a:ea typeface="Calibri" panose="020F0502020204030204" pitchFamily="34" charset="0"/>
              </a:rPr>
              <a:t>Cross.</a:t>
            </a:r>
          </a:p>
          <a:p>
            <a:pPr marL="514350" indent="-514350">
              <a:buFont typeface="+mj-lt"/>
              <a:buAutoNum type="arabicPeriod"/>
            </a:pPr>
            <a:r>
              <a:rPr lang="en-US" sz="2800" dirty="0" smtClean="0">
                <a:latin typeface="Times New Roman" panose="02020603050405020304" pitchFamily="18" charset="0"/>
                <a:ea typeface="Calibri" panose="020F0502020204030204" pitchFamily="34" charset="0"/>
              </a:rPr>
              <a:t>Say</a:t>
            </a:r>
            <a:r>
              <a:rPr lang="en-US" sz="2800" dirty="0">
                <a:latin typeface="Times New Roman" panose="02020603050405020304" pitchFamily="18" charset="0"/>
                <a:ea typeface="Calibri" panose="020F0502020204030204" pitchFamily="34" charset="0"/>
              </a:rPr>
              <a:t>, “Bless me Father for my sins it is _____________ (how long) since my last </a:t>
            </a:r>
            <a:r>
              <a:rPr lang="en-US" sz="2800" dirty="0" smtClean="0">
                <a:latin typeface="Times New Roman" panose="02020603050405020304" pitchFamily="18" charset="0"/>
                <a:ea typeface="Calibri" panose="020F0502020204030204" pitchFamily="34" charset="0"/>
              </a:rPr>
              <a:t>confession.”</a:t>
            </a:r>
          </a:p>
          <a:p>
            <a:pPr marL="514350" indent="-514350">
              <a:buFont typeface="+mj-lt"/>
              <a:buAutoNum type="arabicPeriod"/>
            </a:pPr>
            <a:r>
              <a:rPr lang="en-US" sz="2800" dirty="0" smtClean="0">
                <a:latin typeface="Times New Roman" panose="02020603050405020304" pitchFamily="18" charset="0"/>
                <a:ea typeface="Calibri" panose="020F0502020204030204" pitchFamily="34" charset="0"/>
              </a:rPr>
              <a:t>Confess </a:t>
            </a:r>
            <a:r>
              <a:rPr lang="en-US" sz="2800" dirty="0">
                <a:latin typeface="Times New Roman" panose="02020603050405020304" pitchFamily="18" charset="0"/>
                <a:ea typeface="Calibri" panose="020F0502020204030204" pitchFamily="34" charset="0"/>
              </a:rPr>
              <a:t>your sins (talk about the MAIN ISSUES of your spiritual life -- gossip?  negativity?  materialism?  bad language or behavior?)</a:t>
            </a:r>
          </a:p>
        </p:txBody>
      </p:sp>
      <p:sp>
        <p:nvSpPr>
          <p:cNvPr id="6" name="TextBox 5"/>
          <p:cNvSpPr txBox="1"/>
          <p:nvPr/>
        </p:nvSpPr>
        <p:spPr>
          <a:xfrm>
            <a:off x="617104" y="5775160"/>
            <a:ext cx="11221970" cy="954107"/>
          </a:xfrm>
          <a:prstGeom prst="rect">
            <a:avLst/>
          </a:prstGeom>
          <a:noFill/>
        </p:spPr>
        <p:txBody>
          <a:bodyPr wrap="square" rtlCol="0">
            <a:spAutoFit/>
          </a:bodyPr>
          <a:lstStyle/>
          <a:p>
            <a:pPr marL="514350" lvl="0" indent="-514350">
              <a:buFont typeface="+mj-lt"/>
              <a:buAutoNum type="arabicPeriod" startAt="4"/>
            </a:pPr>
            <a:r>
              <a:rPr lang="en-US" sz="2800" dirty="0">
                <a:latin typeface="Times New Roman" panose="02020603050405020304" pitchFamily="18" charset="0"/>
                <a:ea typeface="Calibri" panose="020F0502020204030204" pitchFamily="34" charset="0"/>
              </a:rPr>
              <a:t>Priest will work with you on a "penance," something to do later to remind yourself to grow in faith (maybe 500 Hail Mary’s! – ha ha.). </a:t>
            </a:r>
            <a:endParaRPr lang="en-US" sz="2800"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8724478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CONFESSION</a:t>
            </a:r>
            <a:endParaRPr lang="en-US" sz="4800" b="1" dirty="0">
              <a:solidFill>
                <a:schemeClr val="bg2">
                  <a:lumMod val="10000"/>
                </a:schemeClr>
              </a:solidFill>
            </a:endParaRPr>
          </a:p>
        </p:txBody>
      </p:sp>
      <p:sp>
        <p:nvSpPr>
          <p:cNvPr id="9" name="TextBox 8"/>
          <p:cNvSpPr txBox="1"/>
          <p:nvPr/>
        </p:nvSpPr>
        <p:spPr>
          <a:xfrm>
            <a:off x="633146" y="1151469"/>
            <a:ext cx="9954643" cy="646331"/>
          </a:xfrm>
          <a:prstGeom prst="rect">
            <a:avLst/>
          </a:prstGeom>
          <a:noFill/>
        </p:spPr>
        <p:txBody>
          <a:bodyPr wrap="square" rtlCol="0">
            <a:spAutoFit/>
          </a:bodyPr>
          <a:lstStyle/>
          <a:p>
            <a:r>
              <a:rPr lang="en-US" sz="3600" b="1" dirty="0" smtClean="0"/>
              <a:t>HOW TO GO TO CONFESSION:</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58526" y="2854344"/>
            <a:ext cx="4514212" cy="2920816"/>
          </a:xfrm>
          <a:prstGeom prst="rect">
            <a:avLst/>
          </a:prstGeom>
          <a:noFill/>
          <a:ln>
            <a:noFill/>
          </a:ln>
        </p:spPr>
      </p:pic>
      <p:sp>
        <p:nvSpPr>
          <p:cNvPr id="3" name="TextBox 2"/>
          <p:cNvSpPr txBox="1"/>
          <p:nvPr/>
        </p:nvSpPr>
        <p:spPr>
          <a:xfrm>
            <a:off x="617104" y="2342156"/>
            <a:ext cx="6441422" cy="3539430"/>
          </a:xfrm>
          <a:prstGeom prst="rect">
            <a:avLst/>
          </a:prstGeom>
          <a:noFill/>
        </p:spPr>
        <p:txBody>
          <a:bodyPr wrap="square" rtlCol="0">
            <a:spAutoFit/>
          </a:bodyPr>
          <a:lstStyle/>
          <a:p>
            <a:pPr marL="514350" indent="-514350">
              <a:buFont typeface="+mj-lt"/>
              <a:buAutoNum type="arabicPeriod" startAt="5"/>
            </a:pPr>
            <a:r>
              <a:rPr lang="en-US" sz="2800" dirty="0">
                <a:latin typeface="Times New Roman" panose="02020603050405020304" pitchFamily="18" charset="0"/>
                <a:ea typeface="Calibri" panose="020F0502020204030204" pitchFamily="34" charset="0"/>
              </a:rPr>
              <a:t>Say the Act of Contrition.  "Oh my God, I am sorry for my sins, please forgive me and help me to do better."  </a:t>
            </a:r>
            <a:endParaRPr lang="en-US" sz="2800" dirty="0" smtClean="0">
              <a:latin typeface="Times New Roman" panose="02020603050405020304" pitchFamily="18" charset="0"/>
              <a:ea typeface="Calibri" panose="020F0502020204030204" pitchFamily="34" charset="0"/>
            </a:endParaRPr>
          </a:p>
          <a:p>
            <a:pPr marL="514350" indent="-514350">
              <a:buFont typeface="+mj-lt"/>
              <a:buAutoNum type="arabicPeriod" startAt="5"/>
            </a:pPr>
            <a:r>
              <a:rPr lang="en-US" sz="2800" dirty="0" smtClean="0">
                <a:latin typeface="Times New Roman" panose="02020603050405020304" pitchFamily="18" charset="0"/>
                <a:ea typeface="Calibri" panose="020F0502020204030204" pitchFamily="34" charset="0"/>
              </a:rPr>
              <a:t>Then </a:t>
            </a:r>
            <a:r>
              <a:rPr lang="en-US" sz="2800" dirty="0">
                <a:latin typeface="Times New Roman" panose="02020603050405020304" pitchFamily="18" charset="0"/>
                <a:ea typeface="Calibri" panose="020F0502020204030204" pitchFamily="34" charset="0"/>
              </a:rPr>
              <a:t>the priest will pray the "Prayer of Absolution" in which we have faith that God forgives your sins if you are sincere of heart -- because we have faith that God always forgives a </a:t>
            </a:r>
            <a:r>
              <a:rPr lang="en-US" sz="2800" dirty="0" smtClean="0">
                <a:latin typeface="Times New Roman" panose="02020603050405020304" pitchFamily="18" charset="0"/>
                <a:ea typeface="Calibri" panose="020F0502020204030204" pitchFamily="34" charset="0"/>
              </a:rPr>
              <a:t>sincere</a:t>
            </a:r>
            <a:endParaRPr lang="en-US" sz="2800" dirty="0">
              <a:latin typeface="Times New Roman" panose="02020603050405020304" pitchFamily="18" charset="0"/>
              <a:ea typeface="Calibri" panose="020F0502020204030204" pitchFamily="34" charset="0"/>
            </a:endParaRPr>
          </a:p>
        </p:txBody>
      </p:sp>
      <p:sp>
        <p:nvSpPr>
          <p:cNvPr id="6" name="TextBox 5"/>
          <p:cNvSpPr txBox="1"/>
          <p:nvPr/>
        </p:nvSpPr>
        <p:spPr>
          <a:xfrm>
            <a:off x="1106904" y="5775160"/>
            <a:ext cx="10748211" cy="954107"/>
          </a:xfrm>
          <a:prstGeom prst="rect">
            <a:avLst/>
          </a:prstGeom>
          <a:noFill/>
        </p:spPr>
        <p:txBody>
          <a:bodyPr wrap="square" rtlCol="0">
            <a:spAutoFit/>
          </a:bodyPr>
          <a:lstStyle/>
          <a:p>
            <a:pPr lvl="0"/>
            <a:r>
              <a:rPr lang="en-US" sz="2800" dirty="0">
                <a:solidFill>
                  <a:prstClr val="black"/>
                </a:solidFill>
                <a:latin typeface="Times New Roman" panose="02020603050405020304" pitchFamily="18" charset="0"/>
                <a:ea typeface="Calibri" panose="020F0502020204030204" pitchFamily="34" charset="0"/>
              </a:rPr>
              <a:t>h</a:t>
            </a:r>
            <a:r>
              <a:rPr lang="en-US" sz="2800" dirty="0" smtClean="0">
                <a:solidFill>
                  <a:prstClr val="black"/>
                </a:solidFill>
                <a:latin typeface="Times New Roman" panose="02020603050405020304" pitchFamily="18" charset="0"/>
                <a:ea typeface="Calibri" panose="020F0502020204030204" pitchFamily="34" charset="0"/>
              </a:rPr>
              <a:t>eart, and because we have faith that Jesus </a:t>
            </a:r>
            <a:r>
              <a:rPr lang="en-US" sz="2800" dirty="0">
                <a:solidFill>
                  <a:prstClr val="black"/>
                </a:solidFill>
                <a:latin typeface="Times New Roman" panose="02020603050405020304" pitchFamily="18" charset="0"/>
                <a:ea typeface="Calibri" panose="020F0502020204030204" pitchFamily="34" charset="0"/>
              </a:rPr>
              <a:t>works through the Church, in this case, to work through the priest to forgive the sins of the penitent.</a:t>
            </a:r>
          </a:p>
        </p:txBody>
      </p:sp>
      <p:sp>
        <p:nvSpPr>
          <p:cNvPr id="7" name="TextBox 6"/>
          <p:cNvSpPr txBox="1"/>
          <p:nvPr/>
        </p:nvSpPr>
        <p:spPr>
          <a:xfrm>
            <a:off x="1219200" y="6448926"/>
            <a:ext cx="10619874" cy="523220"/>
          </a:xfrm>
          <a:prstGeom prst="rect">
            <a:avLst/>
          </a:prstGeom>
          <a:noFill/>
        </p:spPr>
        <p:txBody>
          <a:bodyPr wrap="square" rtlCol="0">
            <a:spAutoFit/>
          </a:bodyPr>
          <a:lstStyle/>
          <a:p>
            <a:pPr lvl="0"/>
            <a:endParaRPr lang="en-US" sz="2800"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8140984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a:t>
            </a:r>
            <a:r>
              <a:rPr lang="en-US" sz="4800" b="1" dirty="0" smtClean="0">
                <a:solidFill>
                  <a:schemeClr val="bg2">
                    <a:lumMod val="10000"/>
                  </a:schemeClr>
                </a:solidFill>
              </a:rPr>
              <a:t>QUESTIONS &amp; ANSWERS</a:t>
            </a:r>
            <a:endParaRPr lang="en-US" sz="4800" b="1" dirty="0">
              <a:solidFill>
                <a:schemeClr val="bg2">
                  <a:lumMod val="10000"/>
                </a:schemeClr>
              </a:solidFill>
            </a:endParaRP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6577263" y="1827656"/>
            <a:ext cx="4685579" cy="3337902"/>
          </a:xfrm>
          <a:prstGeom prst="rect">
            <a:avLst/>
          </a:prstGeom>
          <a:noFill/>
          <a:ln>
            <a:noFill/>
          </a:ln>
        </p:spPr>
      </p:pic>
      <p:sp>
        <p:nvSpPr>
          <p:cNvPr id="3" name="TextBox 2"/>
          <p:cNvSpPr txBox="1"/>
          <p:nvPr/>
        </p:nvSpPr>
        <p:spPr>
          <a:xfrm>
            <a:off x="617104" y="2342156"/>
            <a:ext cx="6441422" cy="1384995"/>
          </a:xfrm>
          <a:prstGeom prst="rect">
            <a:avLst/>
          </a:prstGeom>
          <a:noFill/>
        </p:spPr>
        <p:txBody>
          <a:bodyPr wrap="square" rtlCol="0">
            <a:spAutoFit/>
          </a:bodyPr>
          <a:lstStyle/>
          <a:p>
            <a:r>
              <a:rPr lang="en-US" sz="2800" dirty="0" smtClean="0">
                <a:latin typeface="Times New Roman" panose="02020603050405020304" pitchFamily="18" charset="0"/>
                <a:ea typeface="Calibri" panose="020F0502020204030204" pitchFamily="34" charset="0"/>
              </a:rPr>
              <a:t>If you have questions that need answers, please contact Fr. Andy via email at AAAron@archbalt.org</a:t>
            </a:r>
            <a:endParaRPr lang="en-US" sz="2800" dirty="0">
              <a:latin typeface="Times New Roman" panose="02020603050405020304" pitchFamily="18" charset="0"/>
              <a:ea typeface="Calibri" panose="020F0502020204030204" pitchFamily="34" charset="0"/>
            </a:endParaRPr>
          </a:p>
        </p:txBody>
      </p:sp>
      <p:sp>
        <p:nvSpPr>
          <p:cNvPr id="7" name="TextBox 6"/>
          <p:cNvSpPr txBox="1"/>
          <p:nvPr/>
        </p:nvSpPr>
        <p:spPr>
          <a:xfrm>
            <a:off x="1219200" y="6448926"/>
            <a:ext cx="10619874" cy="523220"/>
          </a:xfrm>
          <a:prstGeom prst="rect">
            <a:avLst/>
          </a:prstGeom>
          <a:noFill/>
        </p:spPr>
        <p:txBody>
          <a:bodyPr wrap="square" rtlCol="0">
            <a:spAutoFit/>
          </a:bodyPr>
          <a:lstStyle/>
          <a:p>
            <a:pPr lvl="0"/>
            <a:endParaRPr lang="en-US" sz="2800"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6865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236179" y="1938542"/>
            <a:ext cx="3872092" cy="3931680"/>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6480706" cy="1384995"/>
          </a:xfrm>
          <a:prstGeom prst="rect">
            <a:avLst/>
          </a:prstGeom>
          <a:noFill/>
        </p:spPr>
        <p:txBody>
          <a:bodyPr wrap="square" rtlCol="0">
            <a:spAutoFit/>
          </a:bodyPr>
          <a:lstStyle/>
          <a:p>
            <a:pPr lvl="0">
              <a:spcAft>
                <a:spcPts val="600"/>
              </a:spcAft>
            </a:pPr>
            <a:r>
              <a:rPr lang="en-US" sz="2800" dirty="0" smtClean="0"/>
              <a:t>Even the very nature of God, in Christianity, is about a loving relationship, the Trinity:  A loving union of Father, Son and Spirit.</a:t>
            </a:r>
            <a:endParaRPr lang="en-US" sz="2800" dirty="0"/>
          </a:p>
        </p:txBody>
      </p:sp>
    </p:spTree>
    <p:extLst>
      <p:ext uri="{BB962C8B-B14F-4D97-AF65-F5344CB8AC3E}">
        <p14:creationId xmlns:p14="http://schemas.microsoft.com/office/powerpoint/2010/main" val="594870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562693" y="1938542"/>
            <a:ext cx="3219063" cy="3931680"/>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6480706" cy="1384995"/>
          </a:xfrm>
          <a:prstGeom prst="rect">
            <a:avLst/>
          </a:prstGeom>
          <a:noFill/>
        </p:spPr>
        <p:txBody>
          <a:bodyPr wrap="square" rtlCol="0">
            <a:spAutoFit/>
          </a:bodyPr>
          <a:lstStyle/>
          <a:p>
            <a:pPr>
              <a:spcAft>
                <a:spcPts val="600"/>
              </a:spcAft>
            </a:pPr>
            <a:r>
              <a:rPr lang="en-US" sz="2800" dirty="0" smtClean="0"/>
              <a:t>That </a:t>
            </a:r>
            <a:r>
              <a:rPr lang="en-US" sz="2800" dirty="0"/>
              <a:t>the Son loves the Father and the Father loves the Son is repeated many times in the New </a:t>
            </a:r>
            <a:r>
              <a:rPr lang="en-US" sz="2800" dirty="0" smtClean="0"/>
              <a:t>Testament.</a:t>
            </a:r>
            <a:endParaRPr lang="en-US" sz="2800" dirty="0"/>
          </a:p>
        </p:txBody>
      </p:sp>
    </p:spTree>
    <p:extLst>
      <p:ext uri="{BB962C8B-B14F-4D97-AF65-F5344CB8AC3E}">
        <p14:creationId xmlns:p14="http://schemas.microsoft.com/office/powerpoint/2010/main" val="3421888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29" y="-734929"/>
            <a:ext cx="12193057" cy="8327858"/>
          </a:xfrm>
          <a:prstGeom prst="rect">
            <a:avLst/>
          </a:prstGeom>
        </p:spPr>
      </p:pic>
      <p:pic>
        <p:nvPicPr>
          <p:cNvPr id="4" name="Picture 3" descr="Image result for pope washing feet"/>
          <p:cNvPicPr/>
          <p:nvPr/>
        </p:nvPicPr>
        <p:blipFill>
          <a:blip r:embed="rId3">
            <a:extLst>
              <a:ext uri="{28A0092B-C50C-407E-A947-70E740481C1C}">
                <a14:useLocalDpi xmlns:a14="http://schemas.microsoft.com/office/drawing/2010/main" val="0"/>
              </a:ext>
            </a:extLst>
          </a:blip>
          <a:srcRect/>
          <a:stretch>
            <a:fillRect/>
          </a:stretch>
        </p:blipFill>
        <p:spPr bwMode="auto">
          <a:xfrm>
            <a:off x="6356471" y="2626732"/>
            <a:ext cx="4869873" cy="3358861"/>
          </a:xfrm>
          <a:prstGeom prst="rect">
            <a:avLst/>
          </a:prstGeom>
          <a:noFill/>
          <a:ln>
            <a:noFill/>
          </a:ln>
        </p:spPr>
      </p:pic>
      <p:sp>
        <p:nvSpPr>
          <p:cNvPr id="5" name="TextBox 4"/>
          <p:cNvSpPr txBox="1"/>
          <p:nvPr/>
        </p:nvSpPr>
        <p:spPr>
          <a:xfrm>
            <a:off x="648396" y="872406"/>
            <a:ext cx="11076709" cy="923330"/>
          </a:xfrm>
          <a:prstGeom prst="rect">
            <a:avLst/>
          </a:prstGeom>
          <a:noFill/>
        </p:spPr>
        <p:txBody>
          <a:bodyPr wrap="square" rtlCol="0">
            <a:spAutoFit/>
          </a:bodyPr>
          <a:lstStyle/>
          <a:p>
            <a:pPr>
              <a:lnSpc>
                <a:spcPct val="150000"/>
              </a:lnSpc>
            </a:pPr>
            <a:r>
              <a:rPr lang="en-US" sz="3600" dirty="0"/>
              <a:t>Maybe you are a member of Holy Family, or maybe </a:t>
            </a:r>
            <a:r>
              <a:rPr lang="en-US" sz="3600" dirty="0" smtClean="0"/>
              <a:t>not</a:t>
            </a:r>
            <a:r>
              <a:rPr lang="en-US" sz="3600" dirty="0"/>
              <a:t> </a:t>
            </a:r>
            <a:r>
              <a:rPr lang="en-US" sz="3600" dirty="0" smtClean="0"/>
              <a:t>…</a:t>
            </a:r>
            <a:endParaRPr lang="en-US" sz="3600" dirty="0"/>
          </a:p>
        </p:txBody>
      </p:sp>
    </p:spTree>
    <p:extLst>
      <p:ext uri="{BB962C8B-B14F-4D97-AF65-F5344CB8AC3E}">
        <p14:creationId xmlns:p14="http://schemas.microsoft.com/office/powerpoint/2010/main" val="2748765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562693" y="1938542"/>
            <a:ext cx="3219063" cy="3931680"/>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6480706" cy="1815882"/>
          </a:xfrm>
          <a:prstGeom prst="rect">
            <a:avLst/>
          </a:prstGeom>
          <a:noFill/>
        </p:spPr>
        <p:txBody>
          <a:bodyPr wrap="square" rtlCol="0">
            <a:spAutoFit/>
          </a:bodyPr>
          <a:lstStyle/>
          <a:p>
            <a:pPr>
              <a:spcAft>
                <a:spcPts val="600"/>
              </a:spcAft>
            </a:pPr>
            <a:r>
              <a:rPr lang="en-US" sz="2800" dirty="0" smtClean="0"/>
              <a:t>Jesus </a:t>
            </a:r>
            <a:r>
              <a:rPr lang="en-US" sz="2800" dirty="0"/>
              <a:t>also says that if we love Him, and keep his commandments, then the Father will give you another Helper, to be with you </a:t>
            </a:r>
            <a:r>
              <a:rPr lang="en-US" sz="2800" dirty="0" smtClean="0"/>
              <a:t>always.</a:t>
            </a:r>
            <a:endParaRPr lang="en-US" sz="2800" dirty="0"/>
          </a:p>
        </p:txBody>
      </p:sp>
    </p:spTree>
    <p:extLst>
      <p:ext uri="{BB962C8B-B14F-4D97-AF65-F5344CB8AC3E}">
        <p14:creationId xmlns:p14="http://schemas.microsoft.com/office/powerpoint/2010/main" val="3936467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113852" y="2698126"/>
            <a:ext cx="4274585" cy="3012864"/>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6480706" cy="2246769"/>
          </a:xfrm>
          <a:prstGeom prst="rect">
            <a:avLst/>
          </a:prstGeom>
          <a:noFill/>
        </p:spPr>
        <p:txBody>
          <a:bodyPr wrap="square" rtlCol="0">
            <a:spAutoFit/>
          </a:bodyPr>
          <a:lstStyle/>
          <a:p>
            <a:pPr>
              <a:spcAft>
                <a:spcPts val="600"/>
              </a:spcAft>
            </a:pPr>
            <a:r>
              <a:rPr lang="en-US" sz="2800" dirty="0" smtClean="0"/>
              <a:t>He </a:t>
            </a:r>
            <a:r>
              <a:rPr lang="en-US" sz="2800" dirty="0"/>
              <a:t>is the Spirit of truth (John 14: 15) and that </a:t>
            </a:r>
            <a:r>
              <a:rPr lang="en-US" sz="2800" i="1" dirty="0"/>
              <a:t>“…the Helper, the Holy Spirit, whom the Father will send in my name, will teach you all things and remind you of everything that I have told you.” </a:t>
            </a:r>
            <a:r>
              <a:rPr lang="en-US" sz="2800" dirty="0"/>
              <a:t>(John 14:26.) </a:t>
            </a:r>
          </a:p>
        </p:txBody>
      </p:sp>
    </p:spTree>
    <p:extLst>
      <p:ext uri="{BB962C8B-B14F-4D97-AF65-F5344CB8AC3E}">
        <p14:creationId xmlns:p14="http://schemas.microsoft.com/office/powerpoint/2010/main" val="3897440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7683087" y="2698126"/>
            <a:ext cx="3257630" cy="3613774"/>
          </a:xfrm>
          <a:prstGeom prst="rect">
            <a:avLst/>
          </a:prstGeom>
          <a:noFill/>
          <a:ln>
            <a:noFill/>
          </a:ln>
        </p:spPr>
      </p:pic>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6480706" cy="2246769"/>
          </a:xfrm>
          <a:prstGeom prst="rect">
            <a:avLst/>
          </a:prstGeom>
          <a:noFill/>
        </p:spPr>
        <p:txBody>
          <a:bodyPr wrap="square" rtlCol="0">
            <a:spAutoFit/>
          </a:bodyPr>
          <a:lstStyle/>
          <a:p>
            <a:r>
              <a:rPr lang="en-US" sz="2800" dirty="0"/>
              <a:t>So God:  Father, Son and Spirit, is a loving family….all one God, but still a family like a musical chord made of three notes, or three leaves on one clover, or three bottles of wine gotten from one barrel. </a:t>
            </a:r>
          </a:p>
        </p:txBody>
      </p:sp>
    </p:spTree>
    <p:extLst>
      <p:ext uri="{BB962C8B-B14F-4D97-AF65-F5344CB8AC3E}">
        <p14:creationId xmlns:p14="http://schemas.microsoft.com/office/powerpoint/2010/main" val="102888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6480706" cy="2246769"/>
          </a:xfrm>
          <a:prstGeom prst="rect">
            <a:avLst/>
          </a:prstGeom>
          <a:noFill/>
        </p:spPr>
        <p:txBody>
          <a:bodyPr wrap="square" rtlCol="0">
            <a:spAutoFit/>
          </a:bodyPr>
          <a:lstStyle/>
          <a:p>
            <a:r>
              <a:rPr lang="en-US" sz="2800" dirty="0" smtClean="0"/>
              <a:t>The </a:t>
            </a:r>
            <a:r>
              <a:rPr lang="en-US" sz="2800" dirty="0"/>
              <a:t>Christian story of God, then, is all about GREAT </a:t>
            </a:r>
            <a:r>
              <a:rPr lang="en-US" sz="2800" dirty="0" smtClean="0"/>
              <a:t>LOVE.  </a:t>
            </a:r>
            <a:r>
              <a:rPr lang="en-US" sz="2800" dirty="0"/>
              <a:t>Great love within God, in the </a:t>
            </a:r>
            <a:r>
              <a:rPr lang="en-US" sz="2800" dirty="0" smtClean="0"/>
              <a:t>Trinity…that </a:t>
            </a:r>
            <a:r>
              <a:rPr lang="en-US" sz="2800" dirty="0"/>
              <a:t>spilled out and created us (out of love.) </a:t>
            </a:r>
          </a:p>
          <a:p>
            <a:pPr>
              <a:spcAft>
                <a:spcPts val="600"/>
              </a:spcAft>
            </a:pPr>
            <a:r>
              <a:rPr lang="en-US" sz="2800" dirty="0" smtClean="0"/>
              <a:t> </a:t>
            </a:r>
            <a:endParaRPr lang="en-US" sz="28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683087" y="2698126"/>
            <a:ext cx="3257630" cy="3613774"/>
          </a:xfrm>
          <a:prstGeom prst="rect">
            <a:avLst/>
          </a:prstGeom>
          <a:noFill/>
          <a:ln>
            <a:noFill/>
          </a:ln>
        </p:spPr>
      </p:pic>
    </p:spTree>
    <p:extLst>
      <p:ext uri="{BB962C8B-B14F-4D97-AF65-F5344CB8AC3E}">
        <p14:creationId xmlns:p14="http://schemas.microsoft.com/office/powerpoint/2010/main" val="508733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6275653" cy="2308324"/>
          </a:xfrm>
          <a:prstGeom prst="rect">
            <a:avLst/>
          </a:prstGeom>
          <a:noFill/>
        </p:spPr>
        <p:txBody>
          <a:bodyPr wrap="square" rtlCol="0">
            <a:spAutoFit/>
          </a:bodyPr>
          <a:lstStyle/>
          <a:p>
            <a:r>
              <a:rPr lang="en-US" sz="3600" b="1" dirty="0" smtClean="0"/>
              <a:t>A reason to follow Jesus:  His story is the best story out there!</a:t>
            </a:r>
            <a:endParaRPr lang="en-US" sz="3600" b="1" dirty="0"/>
          </a:p>
          <a:p>
            <a:r>
              <a:rPr lang="en-US" sz="3600" dirty="0" smtClean="0"/>
              <a:t>    </a:t>
            </a:r>
            <a:endParaRPr lang="en-US" sz="3600" dirty="0"/>
          </a:p>
        </p:txBody>
      </p:sp>
      <p:sp>
        <p:nvSpPr>
          <p:cNvPr id="10" name="TextBox 9"/>
          <p:cNvSpPr txBox="1"/>
          <p:nvPr/>
        </p:nvSpPr>
        <p:spPr>
          <a:xfrm>
            <a:off x="633147" y="3162239"/>
            <a:ext cx="6908798" cy="3539430"/>
          </a:xfrm>
          <a:prstGeom prst="rect">
            <a:avLst/>
          </a:prstGeom>
          <a:noFill/>
        </p:spPr>
        <p:txBody>
          <a:bodyPr wrap="square" rtlCol="0">
            <a:spAutoFit/>
          </a:bodyPr>
          <a:lstStyle/>
          <a:p>
            <a:r>
              <a:rPr lang="en-US" sz="2800" dirty="0"/>
              <a:t>The Jewish tradition, from which the Christian faith sprang, is also singularly about a unique love of God for His people.  Indeed, unlike any other people, the People of Israel got this idea of being so loved by God that, in the Book of the Prophet Amos God compares his love for Israel to be like one of a husband for a wife that doesn’t love him back.</a:t>
            </a:r>
            <a:r>
              <a:rPr lang="en-US" sz="2800" dirty="0" smtClean="0"/>
              <a:t> </a:t>
            </a:r>
            <a:endParaRPr lang="en-US" sz="28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683087" y="3158533"/>
            <a:ext cx="3670713" cy="3329830"/>
          </a:xfrm>
          <a:prstGeom prst="rect">
            <a:avLst/>
          </a:prstGeom>
          <a:noFill/>
          <a:ln>
            <a:noFill/>
          </a:ln>
        </p:spPr>
      </p:pic>
    </p:spTree>
    <p:extLst>
      <p:ext uri="{BB962C8B-B14F-4D97-AF65-F5344CB8AC3E}">
        <p14:creationId xmlns:p14="http://schemas.microsoft.com/office/powerpoint/2010/main" val="969362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Following Jesus:  Why did the apostles all risk their lives unless Jesus HAD risen again?</a:t>
            </a:r>
            <a:endParaRPr lang="en-US" sz="3600" b="1" dirty="0"/>
          </a:p>
          <a:p>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8288629" y="2693314"/>
            <a:ext cx="2867195" cy="3819783"/>
          </a:xfrm>
          <a:prstGeom prst="rect">
            <a:avLst/>
          </a:prstGeom>
          <a:noFill/>
          <a:ln>
            <a:noFill/>
          </a:ln>
        </p:spPr>
      </p:pic>
    </p:spTree>
    <p:extLst>
      <p:ext uri="{BB962C8B-B14F-4D97-AF65-F5344CB8AC3E}">
        <p14:creationId xmlns:p14="http://schemas.microsoft.com/office/powerpoint/2010/main" val="10441951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Following Jesus:  Why did the apostles all risk their lives unless Jesus HAD risen again?</a:t>
            </a:r>
            <a:endParaRPr lang="en-US" sz="3600" b="1" dirty="0"/>
          </a:p>
          <a:p>
            <a:r>
              <a:rPr lang="en-US" sz="3600" dirty="0" smtClean="0"/>
              <a:t>    </a:t>
            </a:r>
            <a:endParaRPr lang="en-US" sz="3600" dirty="0"/>
          </a:p>
        </p:txBody>
      </p:sp>
      <p:sp>
        <p:nvSpPr>
          <p:cNvPr id="10" name="TextBox 9"/>
          <p:cNvSpPr txBox="1"/>
          <p:nvPr/>
        </p:nvSpPr>
        <p:spPr>
          <a:xfrm>
            <a:off x="633146" y="2536601"/>
            <a:ext cx="7170678" cy="2246769"/>
          </a:xfrm>
          <a:prstGeom prst="rect">
            <a:avLst/>
          </a:prstGeom>
          <a:noFill/>
        </p:spPr>
        <p:txBody>
          <a:bodyPr wrap="square" rtlCol="0">
            <a:spAutoFit/>
          </a:bodyPr>
          <a:lstStyle/>
          <a:p>
            <a:r>
              <a:rPr lang="en-US" sz="2800" dirty="0"/>
              <a:t>In Jennifer </a:t>
            </a:r>
            <a:r>
              <a:rPr lang="en-US" sz="2800" dirty="0" err="1"/>
              <a:t>Fulwiler’s</a:t>
            </a:r>
            <a:r>
              <a:rPr lang="en-US" sz="2800" dirty="0"/>
              <a:t> book, </a:t>
            </a:r>
            <a:r>
              <a:rPr lang="en-US" sz="2800" u="sng" dirty="0"/>
              <a:t>Something Other Than God</a:t>
            </a:r>
            <a:r>
              <a:rPr lang="en-US" sz="2800" dirty="0"/>
              <a:t>, she writes about finding a book called </a:t>
            </a:r>
            <a:r>
              <a:rPr lang="en-US" sz="2800" u="sng" dirty="0"/>
              <a:t>A Case for Christ, A Journalist’s Personal Investigation of the Evidence for Jesus</a:t>
            </a:r>
            <a:r>
              <a:rPr lang="en-US" sz="2800" dirty="0"/>
              <a:t>” by Lee </a:t>
            </a:r>
            <a:r>
              <a:rPr lang="en-US" sz="2800" dirty="0" err="1"/>
              <a:t>Stroebel</a:t>
            </a:r>
            <a:r>
              <a:rPr lang="en-US" sz="2800" dirty="0" smtClean="0"/>
              <a:t>.</a:t>
            </a: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8233237" y="2061305"/>
            <a:ext cx="2161340" cy="3438545"/>
          </a:xfrm>
          <a:prstGeom prst="rect">
            <a:avLst/>
          </a:prstGeom>
          <a:noFill/>
          <a:ln>
            <a:noFill/>
          </a:ln>
        </p:spPr>
      </p:pic>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408036" y="3644156"/>
            <a:ext cx="2223670" cy="3306143"/>
          </a:xfrm>
        </p:spPr>
      </p:pic>
      <p:sp>
        <p:nvSpPr>
          <p:cNvPr id="7" name="TextBox 6"/>
          <p:cNvSpPr txBox="1"/>
          <p:nvPr/>
        </p:nvSpPr>
        <p:spPr>
          <a:xfrm>
            <a:off x="633146" y="4867837"/>
            <a:ext cx="7999866" cy="523220"/>
          </a:xfrm>
          <a:prstGeom prst="rect">
            <a:avLst/>
          </a:prstGeom>
          <a:noFill/>
        </p:spPr>
        <p:txBody>
          <a:bodyPr wrap="square" rtlCol="0">
            <a:spAutoFit/>
          </a:bodyPr>
          <a:lstStyle/>
          <a:p>
            <a:r>
              <a:rPr lang="en-US" sz="2800" dirty="0"/>
              <a:t>Jennifer writes, in a blog on </a:t>
            </a:r>
            <a:r>
              <a:rPr lang="en-US" sz="2650" dirty="0">
                <a:hlinkClick r:id="rId5"/>
              </a:rPr>
              <a:t>www.whyimcatholic.com</a:t>
            </a:r>
            <a:r>
              <a:rPr lang="en-US" sz="2650" dirty="0"/>
              <a:t> </a:t>
            </a:r>
            <a:r>
              <a:rPr lang="en-US" sz="2800" dirty="0"/>
              <a:t>…</a:t>
            </a:r>
          </a:p>
        </p:txBody>
      </p:sp>
    </p:spTree>
    <p:extLst>
      <p:ext uri="{BB962C8B-B14F-4D97-AF65-F5344CB8AC3E}">
        <p14:creationId xmlns:p14="http://schemas.microsoft.com/office/powerpoint/2010/main" val="3085643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Following Jesus:  Why did the apostles all risk their lives unless Jesus HAD risen again?</a:t>
            </a:r>
            <a:endParaRPr lang="en-US" sz="3600" b="1" dirty="0"/>
          </a:p>
          <a:p>
            <a:r>
              <a:rPr lang="en-US" sz="3600" dirty="0" smtClean="0"/>
              <a:t>    </a:t>
            </a:r>
            <a:endParaRPr lang="en-US" sz="3600" dirty="0"/>
          </a:p>
        </p:txBody>
      </p:sp>
      <p:sp>
        <p:nvSpPr>
          <p:cNvPr id="10" name="TextBox 9"/>
          <p:cNvSpPr txBox="1"/>
          <p:nvPr/>
        </p:nvSpPr>
        <p:spPr>
          <a:xfrm>
            <a:off x="633147" y="2536601"/>
            <a:ext cx="6908798" cy="2677656"/>
          </a:xfrm>
          <a:prstGeom prst="rect">
            <a:avLst/>
          </a:prstGeom>
          <a:noFill/>
        </p:spPr>
        <p:txBody>
          <a:bodyPr wrap="square" rtlCol="0">
            <a:spAutoFit/>
          </a:bodyPr>
          <a:lstStyle/>
          <a:p>
            <a:r>
              <a:rPr lang="en-US" sz="2800" dirty="0"/>
              <a:t>“(</a:t>
            </a:r>
            <a:r>
              <a:rPr lang="en-US" sz="2800" dirty="0" err="1"/>
              <a:t>Stroebel’s</a:t>
            </a:r>
            <a:r>
              <a:rPr lang="en-US" sz="2800" dirty="0" smtClean="0"/>
              <a:t>)... </a:t>
            </a:r>
            <a:r>
              <a:rPr lang="en-US" sz="2800" dirty="0"/>
              <a:t>book pointed out that thousands of Jewish people abandoned the sacred practices that had sustained them through centuries, through all types of persecution, in the years after the death of Jesus of Nazareth.</a:t>
            </a: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13494" y="2783596"/>
            <a:ext cx="4240305" cy="2662463"/>
          </a:xfrm>
          <a:prstGeom prst="rect">
            <a:avLst/>
          </a:prstGeom>
          <a:noFill/>
          <a:ln>
            <a:noFill/>
          </a:ln>
        </p:spPr>
      </p:pic>
    </p:spTree>
    <p:extLst>
      <p:ext uri="{BB962C8B-B14F-4D97-AF65-F5344CB8AC3E}">
        <p14:creationId xmlns:p14="http://schemas.microsoft.com/office/powerpoint/2010/main" val="4150740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Following Jesus:  Why did the apostles all risk their lives unless Jesus HAD risen again?</a:t>
            </a:r>
            <a:endParaRPr lang="en-US" sz="3600" b="1" dirty="0"/>
          </a:p>
          <a:p>
            <a:r>
              <a:rPr lang="en-US" sz="3600" dirty="0" smtClean="0"/>
              <a:t>    </a:t>
            </a:r>
            <a:endParaRPr lang="en-US" sz="3600" dirty="0"/>
          </a:p>
        </p:txBody>
      </p:sp>
      <p:sp>
        <p:nvSpPr>
          <p:cNvPr id="10" name="TextBox 9"/>
          <p:cNvSpPr txBox="1"/>
          <p:nvPr/>
        </p:nvSpPr>
        <p:spPr>
          <a:xfrm>
            <a:off x="633147" y="2536601"/>
            <a:ext cx="6908798" cy="2246769"/>
          </a:xfrm>
          <a:prstGeom prst="rect">
            <a:avLst/>
          </a:prstGeom>
          <a:noFill/>
        </p:spPr>
        <p:txBody>
          <a:bodyPr wrap="square" rtlCol="0">
            <a:spAutoFit/>
          </a:bodyPr>
          <a:lstStyle/>
          <a:p>
            <a:r>
              <a:rPr lang="en-US" sz="2800" dirty="0"/>
              <a:t>Almost all of Jesus' original followers (and, I would add, almost all of his apostles) went to their death rather than recant their statements that they'd seen him rise from the dead.</a:t>
            </a: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7541945" y="2616756"/>
            <a:ext cx="3811854" cy="2829303"/>
          </a:xfrm>
          <a:prstGeom prst="rect">
            <a:avLst/>
          </a:prstGeom>
          <a:noFill/>
          <a:ln>
            <a:noFill/>
          </a:ln>
        </p:spPr>
      </p:pic>
    </p:spTree>
    <p:extLst>
      <p:ext uri="{BB962C8B-B14F-4D97-AF65-F5344CB8AC3E}">
        <p14:creationId xmlns:p14="http://schemas.microsoft.com/office/powerpoint/2010/main" val="338809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Following Jesus:  Why did the apostles all risk their lives unless Jesus HAD risen again?</a:t>
            </a:r>
            <a:endParaRPr lang="en-US" sz="3600" b="1" dirty="0"/>
          </a:p>
          <a:p>
            <a:r>
              <a:rPr lang="en-US" sz="3600" dirty="0" smtClean="0"/>
              <a:t>    </a:t>
            </a:r>
            <a:endParaRPr lang="en-US" sz="3600" dirty="0"/>
          </a:p>
        </p:txBody>
      </p:sp>
      <p:sp>
        <p:nvSpPr>
          <p:cNvPr id="10" name="TextBox 9"/>
          <p:cNvSpPr txBox="1"/>
          <p:nvPr/>
        </p:nvSpPr>
        <p:spPr>
          <a:xfrm>
            <a:off x="633147" y="2536601"/>
            <a:ext cx="6735841" cy="1815882"/>
          </a:xfrm>
          <a:prstGeom prst="rect">
            <a:avLst/>
          </a:prstGeom>
          <a:noFill/>
        </p:spPr>
        <p:txBody>
          <a:bodyPr wrap="square" rtlCol="0">
            <a:spAutoFit/>
          </a:bodyPr>
          <a:lstStyle/>
          <a:p>
            <a:r>
              <a:rPr lang="en-US" sz="2800" dirty="0"/>
              <a:t>And Christianity spread like wildfire in the early centuries, despite the fact that becoming a Christian often meant persecution or even death.”</a:t>
            </a: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05918" y="2722671"/>
            <a:ext cx="4347881" cy="3014944"/>
          </a:xfrm>
          <a:prstGeom prst="rect">
            <a:avLst/>
          </a:prstGeom>
          <a:noFill/>
          <a:ln>
            <a:noFill/>
          </a:ln>
        </p:spPr>
      </p:pic>
    </p:spTree>
    <p:extLst>
      <p:ext uri="{BB962C8B-B14F-4D97-AF65-F5344CB8AC3E}">
        <p14:creationId xmlns:p14="http://schemas.microsoft.com/office/powerpoint/2010/main" val="73900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29" y="-734929"/>
            <a:ext cx="12193057" cy="8327858"/>
          </a:xfrm>
          <a:prstGeom prst="rect">
            <a:avLst/>
          </a:prstGeom>
        </p:spPr>
      </p:pic>
      <p:pic>
        <p:nvPicPr>
          <p:cNvPr id="4" name="Picture 3" descr="Image result for pope washing feet"/>
          <p:cNvPicPr/>
          <p:nvPr/>
        </p:nvPicPr>
        <p:blipFill>
          <a:blip r:embed="rId3">
            <a:extLst>
              <a:ext uri="{28A0092B-C50C-407E-A947-70E740481C1C}">
                <a14:useLocalDpi xmlns:a14="http://schemas.microsoft.com/office/drawing/2010/main" val="0"/>
              </a:ext>
            </a:extLst>
          </a:blip>
          <a:srcRect/>
          <a:stretch>
            <a:fillRect/>
          </a:stretch>
        </p:blipFill>
        <p:spPr bwMode="auto">
          <a:xfrm>
            <a:off x="6356471" y="2626732"/>
            <a:ext cx="4869873" cy="3358861"/>
          </a:xfrm>
          <a:prstGeom prst="rect">
            <a:avLst/>
          </a:prstGeom>
          <a:noFill/>
          <a:ln>
            <a:noFill/>
          </a:ln>
        </p:spPr>
      </p:pic>
      <p:sp>
        <p:nvSpPr>
          <p:cNvPr id="5" name="TextBox 4"/>
          <p:cNvSpPr txBox="1"/>
          <p:nvPr/>
        </p:nvSpPr>
        <p:spPr>
          <a:xfrm>
            <a:off x="648396" y="872406"/>
            <a:ext cx="11076709" cy="1754326"/>
          </a:xfrm>
          <a:prstGeom prst="rect">
            <a:avLst/>
          </a:prstGeom>
          <a:noFill/>
        </p:spPr>
        <p:txBody>
          <a:bodyPr wrap="square" rtlCol="0">
            <a:spAutoFit/>
          </a:bodyPr>
          <a:lstStyle/>
          <a:p>
            <a:pPr>
              <a:lnSpc>
                <a:spcPct val="150000"/>
              </a:lnSpc>
            </a:pPr>
            <a:r>
              <a:rPr lang="en-US" sz="3600" dirty="0"/>
              <a:t>Maybe you are a member of Holy Family, or maybe </a:t>
            </a:r>
            <a:r>
              <a:rPr lang="en-US" sz="3600" dirty="0" smtClean="0"/>
              <a:t>not …</a:t>
            </a:r>
            <a:endParaRPr lang="en-US" sz="3600" dirty="0"/>
          </a:p>
          <a:p>
            <a:pPr>
              <a:lnSpc>
                <a:spcPct val="150000"/>
              </a:lnSpc>
            </a:pPr>
            <a:r>
              <a:rPr lang="en-US" sz="3600" dirty="0"/>
              <a:t>M</a:t>
            </a:r>
            <a:r>
              <a:rPr lang="en-US" sz="3600" dirty="0" smtClean="0"/>
              <a:t>aybe </a:t>
            </a:r>
            <a:r>
              <a:rPr lang="en-US" sz="3600" dirty="0"/>
              <a:t>you are </a:t>
            </a:r>
            <a:r>
              <a:rPr lang="en-US" sz="3600" dirty="0" smtClean="0"/>
              <a:t>Catholic, </a:t>
            </a:r>
            <a:r>
              <a:rPr lang="en-US" sz="3600" dirty="0"/>
              <a:t>maybe not.  </a:t>
            </a:r>
          </a:p>
        </p:txBody>
      </p:sp>
    </p:spTree>
    <p:extLst>
      <p:ext uri="{BB962C8B-B14F-4D97-AF65-F5344CB8AC3E}">
        <p14:creationId xmlns:p14="http://schemas.microsoft.com/office/powerpoint/2010/main" val="3622556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Following Jesus:  Why did the apostles all risk their lives unless Jesus HAD risen again?</a:t>
            </a:r>
            <a:endParaRPr lang="en-US" sz="3600" b="1" dirty="0"/>
          </a:p>
          <a:p>
            <a:r>
              <a:rPr lang="en-US" sz="3600" dirty="0" smtClean="0"/>
              <a:t>    </a:t>
            </a:r>
            <a:endParaRPr lang="en-US" sz="3600" dirty="0"/>
          </a:p>
        </p:txBody>
      </p:sp>
      <p:sp>
        <p:nvSpPr>
          <p:cNvPr id="10" name="TextBox 9"/>
          <p:cNvSpPr txBox="1"/>
          <p:nvPr/>
        </p:nvSpPr>
        <p:spPr>
          <a:xfrm>
            <a:off x="633147" y="2536601"/>
            <a:ext cx="10587788" cy="2323713"/>
          </a:xfrm>
          <a:prstGeom prst="rect">
            <a:avLst/>
          </a:prstGeom>
          <a:noFill/>
        </p:spPr>
        <p:txBody>
          <a:bodyPr wrap="square" rtlCol="0">
            <a:spAutoFit/>
          </a:bodyPr>
          <a:lstStyle/>
          <a:p>
            <a:pPr algn="ctr"/>
            <a:r>
              <a:rPr lang="en-US" sz="2800" i="1" dirty="0" smtClean="0"/>
              <a:t>“Nearly all that we call human history …</a:t>
            </a:r>
          </a:p>
          <a:p>
            <a:pPr algn="ctr"/>
            <a:r>
              <a:rPr lang="en-US" sz="2800" i="1" dirty="0" smtClean="0"/>
              <a:t>[is] the long terrible story of man trying to find</a:t>
            </a:r>
          </a:p>
          <a:p>
            <a:pPr algn="ctr"/>
            <a:r>
              <a:rPr lang="en-US" sz="2800" i="1" dirty="0"/>
              <a:t>s</a:t>
            </a:r>
            <a:r>
              <a:rPr lang="en-US" sz="2800" i="1" dirty="0" smtClean="0"/>
              <a:t>omething other than God</a:t>
            </a:r>
          </a:p>
          <a:p>
            <a:pPr algn="ctr"/>
            <a:r>
              <a:rPr lang="en-US" sz="2800" i="1" dirty="0" smtClean="0"/>
              <a:t>which will make him happy.”</a:t>
            </a:r>
          </a:p>
          <a:p>
            <a:pPr algn="ctr">
              <a:spcBef>
                <a:spcPts val="600"/>
              </a:spcBef>
            </a:pPr>
            <a:r>
              <a:rPr lang="en-US" sz="2800" dirty="0" smtClean="0"/>
              <a:t>C. S. Lewis, </a:t>
            </a:r>
            <a:r>
              <a:rPr lang="en-US" sz="2800" i="1" dirty="0" smtClean="0"/>
              <a:t>Mere Christianity</a:t>
            </a:r>
            <a:endParaRPr lang="en-US" sz="2800" dirty="0"/>
          </a:p>
        </p:txBody>
      </p:sp>
    </p:spTree>
    <p:extLst>
      <p:ext uri="{BB962C8B-B14F-4D97-AF65-F5344CB8AC3E}">
        <p14:creationId xmlns:p14="http://schemas.microsoft.com/office/powerpoint/2010/main" val="1863424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Believing in Jesus:  He said he was God – so either he was God or he was a liar or he was crazy.</a:t>
            </a:r>
            <a:endParaRPr lang="en-US" sz="3600" b="1" dirty="0"/>
          </a:p>
          <a:p>
            <a:r>
              <a:rPr lang="en-US" sz="3600" dirty="0" smtClean="0"/>
              <a:t>    </a:t>
            </a:r>
            <a:endParaRPr lang="en-US" sz="3600"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7672385" y="2722670"/>
            <a:ext cx="3340755" cy="3395741"/>
          </a:xfrm>
          <a:prstGeom prst="rect">
            <a:avLst/>
          </a:prstGeom>
          <a:noFill/>
          <a:ln>
            <a:noFill/>
          </a:ln>
        </p:spPr>
      </p:pic>
    </p:spTree>
    <p:extLst>
      <p:ext uri="{BB962C8B-B14F-4D97-AF65-F5344CB8AC3E}">
        <p14:creationId xmlns:p14="http://schemas.microsoft.com/office/powerpoint/2010/main" val="1411869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Believing in Jesus:  He said he was God – so either he was God or he was a liar or he was crazy.</a:t>
            </a:r>
            <a:endParaRPr lang="en-US" sz="3600" b="1" dirty="0"/>
          </a:p>
          <a:p>
            <a:r>
              <a:rPr lang="en-US" sz="3600" dirty="0" smtClean="0"/>
              <a:t>    </a:t>
            </a:r>
            <a:endParaRPr lang="en-US" sz="3600"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7672385" y="2722670"/>
            <a:ext cx="3340755" cy="3395741"/>
          </a:xfrm>
          <a:prstGeom prst="rect">
            <a:avLst/>
          </a:prstGeom>
          <a:noFill/>
          <a:ln>
            <a:noFill/>
          </a:ln>
        </p:spPr>
      </p:pic>
      <p:sp>
        <p:nvSpPr>
          <p:cNvPr id="8" name="TextBox 7"/>
          <p:cNvSpPr txBox="1"/>
          <p:nvPr/>
        </p:nvSpPr>
        <p:spPr>
          <a:xfrm>
            <a:off x="633147" y="2536601"/>
            <a:ext cx="6735841" cy="1815882"/>
          </a:xfrm>
          <a:prstGeom prst="rect">
            <a:avLst/>
          </a:prstGeom>
          <a:noFill/>
        </p:spPr>
        <p:txBody>
          <a:bodyPr wrap="square" rtlCol="0">
            <a:spAutoFit/>
          </a:bodyPr>
          <a:lstStyle/>
          <a:p>
            <a:r>
              <a:rPr lang="en-US" sz="2800" u="sng" dirty="0"/>
              <a:t>Jesus was not just a good person or a good teacher,</a:t>
            </a:r>
            <a:r>
              <a:rPr lang="en-US" sz="2800" dirty="0"/>
              <a:t> </a:t>
            </a:r>
            <a:r>
              <a:rPr lang="en-US" sz="2800" dirty="0" smtClean="0"/>
              <a:t>Jesus </a:t>
            </a:r>
            <a:r>
              <a:rPr lang="en-US" sz="2800" dirty="0"/>
              <a:t>said that he was </a:t>
            </a:r>
            <a:r>
              <a:rPr lang="en-US" sz="2800" dirty="0" smtClean="0"/>
              <a:t>God.  </a:t>
            </a:r>
            <a:r>
              <a:rPr lang="en-US" sz="2800" dirty="0"/>
              <a:t>In the Gospels Jesus called himself “The Son of Man” 80 times.</a:t>
            </a:r>
          </a:p>
        </p:txBody>
      </p:sp>
    </p:spTree>
    <p:extLst>
      <p:ext uri="{BB962C8B-B14F-4D97-AF65-F5344CB8AC3E}">
        <p14:creationId xmlns:p14="http://schemas.microsoft.com/office/powerpoint/2010/main" val="2448773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Believing in Jesus:  He said he was God – so either he was God or he was a liar or he was crazy.</a:t>
            </a:r>
            <a:endParaRPr lang="en-US" sz="3600" b="1" dirty="0"/>
          </a:p>
          <a:p>
            <a:r>
              <a:rPr lang="en-US" sz="3600" dirty="0" smtClean="0"/>
              <a:t>    </a:t>
            </a:r>
            <a:endParaRPr lang="en-US" sz="3600"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7672385" y="2722670"/>
            <a:ext cx="3340755" cy="3395741"/>
          </a:xfrm>
          <a:prstGeom prst="rect">
            <a:avLst/>
          </a:prstGeom>
          <a:noFill/>
          <a:ln>
            <a:noFill/>
          </a:ln>
        </p:spPr>
      </p:pic>
      <p:sp>
        <p:nvSpPr>
          <p:cNvPr id="8" name="TextBox 7"/>
          <p:cNvSpPr txBox="1"/>
          <p:nvPr/>
        </p:nvSpPr>
        <p:spPr>
          <a:xfrm>
            <a:off x="633147" y="2536601"/>
            <a:ext cx="6735841" cy="2246769"/>
          </a:xfrm>
          <a:prstGeom prst="rect">
            <a:avLst/>
          </a:prstGeom>
          <a:noFill/>
        </p:spPr>
        <p:txBody>
          <a:bodyPr wrap="square" rtlCol="0">
            <a:spAutoFit/>
          </a:bodyPr>
          <a:lstStyle/>
          <a:p>
            <a:r>
              <a:rPr lang="en-US" sz="2800" dirty="0"/>
              <a:t>His listeners got furious because they, rightly, interpreted his saying this as connecting to the Book of Daniel 7:13-14  where Daniel writes about seeing a great king of all </a:t>
            </a:r>
            <a:r>
              <a:rPr lang="en-US" sz="2800" dirty="0">
                <a:sym typeface="Wingdings"/>
              </a:rPr>
              <a:t></a:t>
            </a:r>
            <a:r>
              <a:rPr lang="en-US" sz="2800" dirty="0"/>
              <a:t> and Daniel calls him the “son of </a:t>
            </a:r>
            <a:r>
              <a:rPr lang="en-US" sz="2800" dirty="0" smtClean="0"/>
              <a:t>man.</a:t>
            </a:r>
            <a:endParaRPr lang="en-US" sz="2800" dirty="0"/>
          </a:p>
        </p:txBody>
      </p:sp>
    </p:spTree>
    <p:extLst>
      <p:ext uri="{BB962C8B-B14F-4D97-AF65-F5344CB8AC3E}">
        <p14:creationId xmlns:p14="http://schemas.microsoft.com/office/powerpoint/2010/main" val="2788130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Believing in Jesus:  He said he was God – so either he was God or he was a liar or he was crazy.</a:t>
            </a:r>
            <a:endParaRPr lang="en-US" sz="3600" b="1" dirty="0"/>
          </a:p>
          <a:p>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8068312" y="2722670"/>
            <a:ext cx="2985170" cy="3530212"/>
          </a:xfrm>
          <a:prstGeom prst="rect">
            <a:avLst/>
          </a:prstGeom>
          <a:noFill/>
          <a:ln>
            <a:noFill/>
          </a:ln>
        </p:spPr>
      </p:pic>
      <p:sp>
        <p:nvSpPr>
          <p:cNvPr id="8" name="TextBox 7"/>
          <p:cNvSpPr txBox="1"/>
          <p:nvPr/>
        </p:nvSpPr>
        <p:spPr>
          <a:xfrm>
            <a:off x="633147" y="2536601"/>
            <a:ext cx="7435165" cy="3539430"/>
          </a:xfrm>
          <a:prstGeom prst="rect">
            <a:avLst/>
          </a:prstGeom>
          <a:noFill/>
        </p:spPr>
        <p:txBody>
          <a:bodyPr wrap="square" rtlCol="0">
            <a:spAutoFit/>
          </a:bodyPr>
          <a:lstStyle/>
          <a:p>
            <a:r>
              <a:rPr lang="en-US" sz="2800" i="1" dirty="0"/>
              <a:t>I saw coming with the clouds of heaven.  One like a son of man.  When he reached the Ancient of Days and was presented before him, he received dominion, splendor, and kingship; all nations, peoples and tongues will serve him.  His dominion is an everlasting dominion that shall not pass away, his kingship, one that shall not be destroyed.</a:t>
            </a:r>
            <a:endParaRPr lang="en-US" sz="2800" dirty="0"/>
          </a:p>
        </p:txBody>
      </p:sp>
    </p:spTree>
    <p:extLst>
      <p:ext uri="{BB962C8B-B14F-4D97-AF65-F5344CB8AC3E}">
        <p14:creationId xmlns:p14="http://schemas.microsoft.com/office/powerpoint/2010/main" val="3735005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Believing in Jesus:  He said he was God – so either he was God or he was a liar or he was crazy.</a:t>
            </a:r>
            <a:endParaRPr lang="en-US" sz="3600" b="1" dirty="0"/>
          </a:p>
          <a:p>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854344"/>
            <a:ext cx="4652683" cy="3089256"/>
          </a:xfrm>
          <a:prstGeom prst="rect">
            <a:avLst/>
          </a:prstGeom>
          <a:noFill/>
          <a:ln>
            <a:noFill/>
          </a:ln>
        </p:spPr>
      </p:pic>
      <p:sp>
        <p:nvSpPr>
          <p:cNvPr id="8" name="TextBox 7"/>
          <p:cNvSpPr txBox="1"/>
          <p:nvPr/>
        </p:nvSpPr>
        <p:spPr>
          <a:xfrm>
            <a:off x="633147" y="2536601"/>
            <a:ext cx="7435165" cy="1384995"/>
          </a:xfrm>
          <a:prstGeom prst="rect">
            <a:avLst/>
          </a:prstGeom>
          <a:noFill/>
        </p:spPr>
        <p:txBody>
          <a:bodyPr wrap="square" rtlCol="0">
            <a:spAutoFit/>
          </a:bodyPr>
          <a:lstStyle/>
          <a:p>
            <a:r>
              <a:rPr lang="en-US" sz="2800" dirty="0"/>
              <a:t>So Jesus was letting the people of his time know that he was the Messiah, the Savior, and the King of all</a:t>
            </a:r>
            <a:r>
              <a:rPr lang="en-US" sz="2800" dirty="0" smtClean="0"/>
              <a:t>.</a:t>
            </a:r>
            <a:endParaRPr lang="en-US" sz="2800" dirty="0"/>
          </a:p>
        </p:txBody>
      </p:sp>
    </p:spTree>
    <p:extLst>
      <p:ext uri="{BB962C8B-B14F-4D97-AF65-F5344CB8AC3E}">
        <p14:creationId xmlns:p14="http://schemas.microsoft.com/office/powerpoint/2010/main" val="27752103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Believing in Jesus:  He said he was God – so either he was God or he was a liar or he was crazy.</a:t>
            </a:r>
            <a:endParaRPr lang="en-US" sz="3600" b="1" dirty="0"/>
          </a:p>
          <a:p>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8236695" y="2854344"/>
            <a:ext cx="3151742" cy="4172098"/>
          </a:xfrm>
          <a:prstGeom prst="rect">
            <a:avLst/>
          </a:prstGeom>
          <a:noFill/>
          <a:ln>
            <a:noFill/>
          </a:ln>
        </p:spPr>
      </p:pic>
      <p:sp>
        <p:nvSpPr>
          <p:cNvPr id="8" name="TextBox 7"/>
          <p:cNvSpPr txBox="1"/>
          <p:nvPr/>
        </p:nvSpPr>
        <p:spPr>
          <a:xfrm>
            <a:off x="633148" y="2536601"/>
            <a:ext cx="6521632" cy="3108543"/>
          </a:xfrm>
          <a:prstGeom prst="rect">
            <a:avLst/>
          </a:prstGeom>
          <a:noFill/>
        </p:spPr>
        <p:txBody>
          <a:bodyPr wrap="square" rtlCol="0">
            <a:spAutoFit/>
          </a:bodyPr>
          <a:lstStyle/>
          <a:p>
            <a:r>
              <a:rPr lang="en-US" sz="2800" i="1" u="sng" dirty="0"/>
              <a:t>Maybe Jesus was a liar</a:t>
            </a:r>
            <a:r>
              <a:rPr lang="en-US" sz="2800" i="1" dirty="0"/>
              <a:t>:   </a:t>
            </a:r>
            <a:r>
              <a:rPr lang="en-US" sz="2800" dirty="0"/>
              <a:t>Though this doesn’t seem to square with his goodness. And what happened after he died on the cross, anyway, if all of his disciples, who were terrified before his death, claimed he had risen and died saying </a:t>
            </a:r>
            <a:r>
              <a:rPr lang="en-US" sz="2800" dirty="0" smtClean="0"/>
              <a:t>so … could </a:t>
            </a:r>
            <a:r>
              <a:rPr lang="en-US" sz="2800" dirty="0"/>
              <a:t>it be that they were all liars or crazy too?  </a:t>
            </a:r>
          </a:p>
        </p:txBody>
      </p:sp>
    </p:spTree>
    <p:extLst>
      <p:ext uri="{BB962C8B-B14F-4D97-AF65-F5344CB8AC3E}">
        <p14:creationId xmlns:p14="http://schemas.microsoft.com/office/powerpoint/2010/main" val="3427196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1754326"/>
          </a:xfrm>
          <a:prstGeom prst="rect">
            <a:avLst/>
          </a:prstGeom>
          <a:noFill/>
        </p:spPr>
        <p:txBody>
          <a:bodyPr wrap="square" rtlCol="0">
            <a:spAutoFit/>
          </a:bodyPr>
          <a:lstStyle/>
          <a:p>
            <a:r>
              <a:rPr lang="en-US" sz="3600" b="1" dirty="0" smtClean="0"/>
              <a:t>Believing in Jesus:  He said he was God – so either he was God or he was a liar or he was crazy.</a:t>
            </a:r>
            <a:endParaRPr lang="en-US" sz="3600" b="1" dirty="0"/>
          </a:p>
          <a:p>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77656" y="2854344"/>
            <a:ext cx="4347841" cy="3089256"/>
          </a:xfrm>
          <a:prstGeom prst="rect">
            <a:avLst/>
          </a:prstGeom>
          <a:noFill/>
          <a:ln>
            <a:noFill/>
          </a:ln>
        </p:spPr>
      </p:pic>
      <p:sp>
        <p:nvSpPr>
          <p:cNvPr id="8" name="TextBox 7"/>
          <p:cNvSpPr txBox="1"/>
          <p:nvPr/>
        </p:nvSpPr>
        <p:spPr>
          <a:xfrm>
            <a:off x="633147" y="2536601"/>
            <a:ext cx="6444509" cy="4401205"/>
          </a:xfrm>
          <a:prstGeom prst="rect">
            <a:avLst/>
          </a:prstGeom>
          <a:noFill/>
        </p:spPr>
        <p:txBody>
          <a:bodyPr wrap="square" rtlCol="0">
            <a:spAutoFit/>
          </a:bodyPr>
          <a:lstStyle/>
          <a:p>
            <a:r>
              <a:rPr lang="en-US" sz="2800" i="1" u="sng" dirty="0"/>
              <a:t>Maybe Jesus was crazy</a:t>
            </a:r>
            <a:r>
              <a:rPr lang="en-US" sz="2800" i="1" dirty="0"/>
              <a:t>:  </a:t>
            </a:r>
            <a:r>
              <a:rPr lang="en-US" sz="2800" dirty="0"/>
              <a:t>Though that, again, doesn’t seem to square itself with Jesus being one of the greatest moral teachers of all time.  And also, again, all of his disciples, who also were martyred because they claimed he was God and that he was risen from the dead, and died </a:t>
            </a:r>
            <a:endParaRPr lang="en-US" sz="2800" dirty="0" smtClean="0"/>
          </a:p>
          <a:p>
            <a:r>
              <a:rPr lang="en-US" sz="2800" dirty="0" smtClean="0"/>
              <a:t>as </a:t>
            </a:r>
            <a:r>
              <a:rPr lang="en-US" sz="2800" dirty="0"/>
              <a:t>martyrs saying so, would they all be </a:t>
            </a:r>
            <a:endParaRPr lang="en-US" sz="2800" dirty="0" smtClean="0"/>
          </a:p>
          <a:p>
            <a:r>
              <a:rPr lang="en-US" sz="2800" dirty="0" smtClean="0"/>
              <a:t>liars </a:t>
            </a:r>
            <a:r>
              <a:rPr lang="en-US" sz="2800" dirty="0"/>
              <a:t>or crazy too?</a:t>
            </a:r>
            <a:br>
              <a:rPr lang="en-US" sz="2800" dirty="0"/>
            </a:br>
            <a:endParaRPr lang="en-US" sz="2800" dirty="0"/>
          </a:p>
        </p:txBody>
      </p:sp>
    </p:spTree>
    <p:extLst>
      <p:ext uri="{BB962C8B-B14F-4D97-AF65-F5344CB8AC3E}">
        <p14:creationId xmlns:p14="http://schemas.microsoft.com/office/powerpoint/2010/main" val="25415279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2862322"/>
          </a:xfrm>
          <a:prstGeom prst="rect">
            <a:avLst/>
          </a:prstGeom>
          <a:noFill/>
        </p:spPr>
        <p:txBody>
          <a:bodyPr wrap="square" rtlCol="0">
            <a:spAutoFit/>
          </a:bodyPr>
          <a:lstStyle/>
          <a:p>
            <a:r>
              <a:rPr lang="en-US" sz="3600" b="1" dirty="0" smtClean="0"/>
              <a:t>Believing in Jesus:  All the people who wrote down what He did in the Gospels of Matthew, Mark, Luke and John were living in communities of eye-witnesses to Jesus.</a:t>
            </a:r>
            <a:endParaRPr lang="en-US" sz="3600" b="1" dirty="0"/>
          </a:p>
          <a:p>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92072" y="2854344"/>
            <a:ext cx="4119008" cy="3089256"/>
          </a:xfrm>
          <a:prstGeom prst="rect">
            <a:avLst/>
          </a:prstGeom>
          <a:noFill/>
          <a:ln>
            <a:noFill/>
          </a:ln>
        </p:spPr>
      </p:pic>
      <p:sp>
        <p:nvSpPr>
          <p:cNvPr id="8" name="TextBox 7"/>
          <p:cNvSpPr txBox="1"/>
          <p:nvPr/>
        </p:nvSpPr>
        <p:spPr>
          <a:xfrm>
            <a:off x="633148" y="3424103"/>
            <a:ext cx="6292088" cy="2677656"/>
          </a:xfrm>
          <a:prstGeom prst="rect">
            <a:avLst/>
          </a:prstGeom>
          <a:noFill/>
        </p:spPr>
        <p:txBody>
          <a:bodyPr wrap="square" rtlCol="0">
            <a:spAutoFit/>
          </a:bodyPr>
          <a:lstStyle/>
          <a:p>
            <a:r>
              <a:rPr lang="en-US" sz="2800" dirty="0"/>
              <a:t>The New Testament was written </a:t>
            </a:r>
            <a:r>
              <a:rPr lang="en-US" sz="2800" dirty="0" smtClean="0"/>
              <a:t>IN </a:t>
            </a:r>
            <a:r>
              <a:rPr lang="en-US" sz="2800" dirty="0"/>
              <a:t>A DIFFERENT WAY from the way some other famous religious texts were written.  After Jesus died and then rose from the dead, people in different places at slightly different times began to  </a:t>
            </a:r>
            <a:r>
              <a:rPr lang="en-US" sz="2800" dirty="0" smtClean="0"/>
              <a:t>write </a:t>
            </a:r>
            <a:r>
              <a:rPr lang="en-US" sz="2800" dirty="0"/>
              <a:t>down </a:t>
            </a:r>
            <a:r>
              <a:rPr lang="en-US" sz="2800" dirty="0" smtClean="0"/>
              <a:t>what</a:t>
            </a:r>
          </a:p>
        </p:txBody>
      </p:sp>
      <p:sp>
        <p:nvSpPr>
          <p:cNvPr id="3" name="TextBox 2"/>
          <p:cNvSpPr txBox="1"/>
          <p:nvPr/>
        </p:nvSpPr>
        <p:spPr>
          <a:xfrm>
            <a:off x="633146" y="5919540"/>
            <a:ext cx="10944772" cy="954107"/>
          </a:xfrm>
          <a:prstGeom prst="rect">
            <a:avLst/>
          </a:prstGeom>
          <a:noFill/>
        </p:spPr>
        <p:txBody>
          <a:bodyPr wrap="square" rtlCol="0">
            <a:spAutoFit/>
          </a:bodyPr>
          <a:lstStyle/>
          <a:p>
            <a:r>
              <a:rPr lang="en-US" sz="2800" dirty="0" smtClean="0"/>
              <a:t>Jesus had done and said among </a:t>
            </a:r>
            <a:r>
              <a:rPr lang="en-US" sz="2800" dirty="0"/>
              <a:t>them – between 25 and 50 years later.  And this would have </a:t>
            </a:r>
            <a:r>
              <a:rPr lang="en-US" sz="2800" dirty="0" smtClean="0"/>
              <a:t>been</a:t>
            </a:r>
            <a:r>
              <a:rPr lang="en-US" sz="2800" dirty="0">
                <a:solidFill>
                  <a:prstClr val="black"/>
                </a:solidFill>
              </a:rPr>
              <a:t> done in communities where many witnesses to </a:t>
            </a:r>
            <a:endParaRPr lang="en-US" dirty="0"/>
          </a:p>
        </p:txBody>
      </p:sp>
    </p:spTree>
    <p:extLst>
      <p:ext uri="{BB962C8B-B14F-4D97-AF65-F5344CB8AC3E}">
        <p14:creationId xmlns:p14="http://schemas.microsoft.com/office/powerpoint/2010/main" val="36342537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JESUS</a:t>
            </a:r>
            <a:endParaRPr lang="en-US" sz="4800" b="1" dirty="0">
              <a:solidFill>
                <a:schemeClr val="bg2">
                  <a:lumMod val="10000"/>
                </a:schemeClr>
              </a:solidFill>
            </a:endParaRPr>
          </a:p>
        </p:txBody>
      </p:sp>
      <p:sp>
        <p:nvSpPr>
          <p:cNvPr id="9" name="TextBox 8"/>
          <p:cNvSpPr txBox="1"/>
          <p:nvPr/>
        </p:nvSpPr>
        <p:spPr>
          <a:xfrm>
            <a:off x="633146" y="1151469"/>
            <a:ext cx="9954643" cy="2862322"/>
          </a:xfrm>
          <a:prstGeom prst="rect">
            <a:avLst/>
          </a:prstGeom>
          <a:noFill/>
        </p:spPr>
        <p:txBody>
          <a:bodyPr wrap="square" rtlCol="0">
            <a:spAutoFit/>
          </a:bodyPr>
          <a:lstStyle/>
          <a:p>
            <a:r>
              <a:rPr lang="en-US" sz="3600" b="1" dirty="0" smtClean="0"/>
              <a:t>Believing in Jesus:  All the people who wrote down what He did in the Gospels of Matthew, Mark, Luke and John were living in communities of eye-witnesses to Jesus.</a:t>
            </a:r>
            <a:endParaRPr lang="en-US" sz="3600" b="1" dirty="0"/>
          </a:p>
          <a:p>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51424" y="2854344"/>
            <a:ext cx="4600305" cy="3089256"/>
          </a:xfrm>
          <a:prstGeom prst="rect">
            <a:avLst/>
          </a:prstGeom>
          <a:noFill/>
          <a:ln>
            <a:noFill/>
          </a:ln>
        </p:spPr>
      </p:pic>
      <p:sp>
        <p:nvSpPr>
          <p:cNvPr id="8" name="TextBox 7"/>
          <p:cNvSpPr txBox="1"/>
          <p:nvPr/>
        </p:nvSpPr>
        <p:spPr>
          <a:xfrm>
            <a:off x="633148" y="3424103"/>
            <a:ext cx="6292088" cy="2677656"/>
          </a:xfrm>
          <a:prstGeom prst="rect">
            <a:avLst/>
          </a:prstGeom>
          <a:noFill/>
        </p:spPr>
        <p:txBody>
          <a:bodyPr wrap="square" rtlCol="0">
            <a:spAutoFit/>
          </a:bodyPr>
          <a:lstStyle/>
          <a:p>
            <a:r>
              <a:rPr lang="en-US" sz="2800" dirty="0" smtClean="0"/>
              <a:t>Jesus’s life and actions would have been present. </a:t>
            </a:r>
            <a:r>
              <a:rPr lang="en-US" sz="2800" dirty="0"/>
              <a:t>So the stories of His miracles and words?  Lot’s of people would have still been around who </a:t>
            </a:r>
            <a:r>
              <a:rPr lang="en-US" sz="2800" dirty="0" smtClean="0"/>
              <a:t>had </a:t>
            </a:r>
            <a:r>
              <a:rPr lang="en-US" sz="2800" dirty="0"/>
              <a:t>known and lived with Jesus to verify </a:t>
            </a:r>
            <a:r>
              <a:rPr lang="en-US" sz="2800" dirty="0" smtClean="0"/>
              <a:t>or </a:t>
            </a:r>
            <a:r>
              <a:rPr lang="en-US" sz="2800" dirty="0"/>
              <a:t>contradict what was written down in </a:t>
            </a:r>
            <a:r>
              <a:rPr lang="en-US" sz="2800" dirty="0" smtClean="0"/>
              <a:t>those </a:t>
            </a:r>
            <a:r>
              <a:rPr lang="en-US" sz="2800" dirty="0"/>
              <a:t>Gospels.</a:t>
            </a:r>
          </a:p>
        </p:txBody>
      </p:sp>
    </p:spTree>
    <p:extLst>
      <p:ext uri="{BB962C8B-B14F-4D97-AF65-F5344CB8AC3E}">
        <p14:creationId xmlns:p14="http://schemas.microsoft.com/office/powerpoint/2010/main" val="3641739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29" y="-734929"/>
            <a:ext cx="12193057" cy="8327858"/>
          </a:xfrm>
          <a:prstGeom prst="rect">
            <a:avLst/>
          </a:prstGeom>
        </p:spPr>
      </p:pic>
      <p:pic>
        <p:nvPicPr>
          <p:cNvPr id="4" name="Picture 3" descr="Image result for pope washing feet"/>
          <p:cNvPicPr/>
          <p:nvPr/>
        </p:nvPicPr>
        <p:blipFill>
          <a:blip r:embed="rId3">
            <a:extLst>
              <a:ext uri="{28A0092B-C50C-407E-A947-70E740481C1C}">
                <a14:useLocalDpi xmlns:a14="http://schemas.microsoft.com/office/drawing/2010/main" val="0"/>
              </a:ext>
            </a:extLst>
          </a:blip>
          <a:srcRect/>
          <a:stretch>
            <a:fillRect/>
          </a:stretch>
        </p:blipFill>
        <p:spPr bwMode="auto">
          <a:xfrm>
            <a:off x="6356471" y="2626732"/>
            <a:ext cx="4869873" cy="3358861"/>
          </a:xfrm>
          <a:prstGeom prst="rect">
            <a:avLst/>
          </a:prstGeom>
          <a:noFill/>
          <a:ln>
            <a:noFill/>
          </a:ln>
        </p:spPr>
      </p:pic>
      <p:sp>
        <p:nvSpPr>
          <p:cNvPr id="5" name="TextBox 4"/>
          <p:cNvSpPr txBox="1"/>
          <p:nvPr/>
        </p:nvSpPr>
        <p:spPr>
          <a:xfrm>
            <a:off x="648396" y="872406"/>
            <a:ext cx="11076709" cy="2939266"/>
          </a:xfrm>
          <a:prstGeom prst="rect">
            <a:avLst/>
          </a:prstGeom>
          <a:noFill/>
        </p:spPr>
        <p:txBody>
          <a:bodyPr wrap="square" rtlCol="0">
            <a:spAutoFit/>
          </a:bodyPr>
          <a:lstStyle/>
          <a:p>
            <a:pPr>
              <a:lnSpc>
                <a:spcPct val="150000"/>
              </a:lnSpc>
            </a:pPr>
            <a:r>
              <a:rPr lang="en-US" sz="3600" dirty="0"/>
              <a:t>Maybe you are a member of Holy Family, or maybe </a:t>
            </a:r>
            <a:r>
              <a:rPr lang="en-US" sz="3600" dirty="0" smtClean="0"/>
              <a:t>not</a:t>
            </a:r>
            <a:r>
              <a:rPr lang="en-US" sz="3600" dirty="0"/>
              <a:t> </a:t>
            </a:r>
            <a:r>
              <a:rPr lang="en-US" sz="3600" dirty="0" smtClean="0"/>
              <a:t>…</a:t>
            </a:r>
            <a:endParaRPr lang="en-US" sz="3600" dirty="0"/>
          </a:p>
          <a:p>
            <a:pPr>
              <a:lnSpc>
                <a:spcPct val="150000"/>
              </a:lnSpc>
            </a:pPr>
            <a:r>
              <a:rPr lang="en-US" sz="3600" dirty="0"/>
              <a:t>M</a:t>
            </a:r>
            <a:r>
              <a:rPr lang="en-US" sz="3600" dirty="0" smtClean="0"/>
              <a:t>aybe </a:t>
            </a:r>
            <a:r>
              <a:rPr lang="en-US" sz="3600" dirty="0"/>
              <a:t>you are </a:t>
            </a:r>
            <a:r>
              <a:rPr lang="en-US" sz="3600" dirty="0" smtClean="0"/>
              <a:t>Catholic, </a:t>
            </a:r>
            <a:r>
              <a:rPr lang="en-US" sz="3600" dirty="0"/>
              <a:t>maybe not.  </a:t>
            </a:r>
          </a:p>
          <a:p>
            <a:pPr>
              <a:spcBef>
                <a:spcPts val="600"/>
              </a:spcBef>
            </a:pPr>
            <a:r>
              <a:rPr lang="en-US" sz="3600" dirty="0"/>
              <a:t>Maybe you are a churchgoer, </a:t>
            </a:r>
            <a:endParaRPr lang="en-US" sz="3600" dirty="0" smtClean="0"/>
          </a:p>
          <a:p>
            <a:r>
              <a:rPr lang="en-US" sz="3600" dirty="0" smtClean="0"/>
              <a:t>maybe not.</a:t>
            </a:r>
            <a:endParaRPr lang="en-US" sz="3600" dirty="0"/>
          </a:p>
        </p:txBody>
      </p:sp>
    </p:spTree>
    <p:extLst>
      <p:ext uri="{BB962C8B-B14F-4D97-AF65-F5344CB8AC3E}">
        <p14:creationId xmlns:p14="http://schemas.microsoft.com/office/powerpoint/2010/main" val="2811516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85811" y="2726597"/>
            <a:ext cx="4602626" cy="3465656"/>
          </a:xfrm>
          <a:prstGeom prst="rect">
            <a:avLst/>
          </a:prstGeom>
          <a:noFill/>
          <a:ln>
            <a:noFill/>
          </a:ln>
        </p:spPr>
      </p:pic>
      <p:sp>
        <p:nvSpPr>
          <p:cNvPr id="8" name="TextBox 7"/>
          <p:cNvSpPr txBox="1"/>
          <p:nvPr/>
        </p:nvSpPr>
        <p:spPr>
          <a:xfrm>
            <a:off x="633148" y="2349284"/>
            <a:ext cx="6292088" cy="2246769"/>
          </a:xfrm>
          <a:prstGeom prst="rect">
            <a:avLst/>
          </a:prstGeom>
          <a:noFill/>
        </p:spPr>
        <p:txBody>
          <a:bodyPr wrap="square" rtlCol="0">
            <a:spAutoFit/>
          </a:bodyPr>
          <a:lstStyle/>
          <a:p>
            <a:r>
              <a:rPr lang="en-US" sz="2800" dirty="0"/>
              <a:t>Christians believe that Jesus is the most important </a:t>
            </a:r>
            <a:r>
              <a:rPr lang="en-US" sz="2800" dirty="0" smtClean="0"/>
              <a:t>way to </a:t>
            </a:r>
            <a:r>
              <a:rPr lang="en-US" sz="2800" dirty="0"/>
              <a:t>find God’s grace in our world – God </a:t>
            </a:r>
            <a:r>
              <a:rPr lang="en-US" sz="2800" dirty="0" smtClean="0"/>
              <a:t>comes </a:t>
            </a:r>
            <a:r>
              <a:rPr lang="en-US" sz="2800" dirty="0"/>
              <a:t>into our midst in a manner that we could see, touch, and hear.</a:t>
            </a:r>
          </a:p>
        </p:txBody>
      </p:sp>
    </p:spTree>
    <p:extLst>
      <p:ext uri="{BB962C8B-B14F-4D97-AF65-F5344CB8AC3E}">
        <p14:creationId xmlns:p14="http://schemas.microsoft.com/office/powerpoint/2010/main" val="6355910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53727" y="2854344"/>
            <a:ext cx="4824192" cy="2843051"/>
          </a:xfrm>
          <a:prstGeom prst="rect">
            <a:avLst/>
          </a:prstGeom>
          <a:noFill/>
          <a:ln>
            <a:noFill/>
          </a:ln>
        </p:spPr>
      </p:pic>
      <p:sp>
        <p:nvSpPr>
          <p:cNvPr id="8" name="TextBox 7"/>
          <p:cNvSpPr txBox="1"/>
          <p:nvPr/>
        </p:nvSpPr>
        <p:spPr>
          <a:xfrm>
            <a:off x="633147" y="2349284"/>
            <a:ext cx="6120579" cy="2677656"/>
          </a:xfrm>
          <a:prstGeom prst="rect">
            <a:avLst/>
          </a:prstGeom>
          <a:noFill/>
        </p:spPr>
        <p:txBody>
          <a:bodyPr wrap="square" rtlCol="0">
            <a:spAutoFit/>
          </a:bodyPr>
          <a:lstStyle/>
          <a:p>
            <a:r>
              <a:rPr lang="en-US" sz="2800" dirty="0"/>
              <a:t>Therefore, the main focus of Christian prayer is to get to know Jesus, our </a:t>
            </a:r>
            <a:r>
              <a:rPr lang="en-US" sz="2800" dirty="0" smtClean="0"/>
              <a:t>Savior.  </a:t>
            </a:r>
            <a:r>
              <a:rPr lang="en-US" sz="2800" dirty="0"/>
              <a:t>For a Christian, prayer is ultimately about a RELATIONSHIP with Jesus Christ – personally and through being part of the Church that Jesus gave us. </a:t>
            </a:r>
          </a:p>
        </p:txBody>
      </p:sp>
    </p:spTree>
    <p:extLst>
      <p:ext uri="{BB962C8B-B14F-4D97-AF65-F5344CB8AC3E}">
        <p14:creationId xmlns:p14="http://schemas.microsoft.com/office/powerpoint/2010/main" val="4095536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347285" y="2099719"/>
            <a:ext cx="3433010" cy="4413375"/>
          </a:xfrm>
          <a:prstGeom prst="rect">
            <a:avLst/>
          </a:prstGeom>
          <a:noFill/>
          <a:ln>
            <a:noFill/>
          </a:ln>
        </p:spPr>
      </p:pic>
      <p:sp>
        <p:nvSpPr>
          <p:cNvPr id="8" name="TextBox 7"/>
          <p:cNvSpPr txBox="1"/>
          <p:nvPr/>
        </p:nvSpPr>
        <p:spPr>
          <a:xfrm>
            <a:off x="633148" y="2349284"/>
            <a:ext cx="6457464" cy="4401205"/>
          </a:xfrm>
          <a:prstGeom prst="rect">
            <a:avLst/>
          </a:prstGeom>
          <a:noFill/>
        </p:spPr>
        <p:txBody>
          <a:bodyPr wrap="square" rtlCol="0">
            <a:spAutoFit/>
          </a:bodyPr>
          <a:lstStyle/>
          <a:p>
            <a:r>
              <a:rPr lang="en-US" sz="2800" dirty="0"/>
              <a:t>How do we do this?  How do we grow in our relationship with Jesus Christ?  One thought would be that focusing on THE FOUR GOSPELS (Matthew, Mark, Luke and John) also is a way to introduce ourselves, bit by bit, to JESUS – for the Gospels are the actual words and actions of Jesus Christ.  As St. Jerome said in the 4</a:t>
            </a:r>
            <a:r>
              <a:rPr lang="en-US" sz="2800" baseline="30000" dirty="0"/>
              <a:t>th</a:t>
            </a:r>
            <a:r>
              <a:rPr lang="en-US" sz="2800" dirty="0"/>
              <a:t> century:  “Ignorance of Scripture is ignorance of Christ.”</a:t>
            </a:r>
          </a:p>
        </p:txBody>
      </p:sp>
    </p:spTree>
    <p:extLst>
      <p:ext uri="{BB962C8B-B14F-4D97-AF65-F5344CB8AC3E}">
        <p14:creationId xmlns:p14="http://schemas.microsoft.com/office/powerpoint/2010/main" val="21833497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49660" y="2854344"/>
            <a:ext cx="4403833" cy="3089256"/>
          </a:xfrm>
          <a:prstGeom prst="rect">
            <a:avLst/>
          </a:prstGeom>
          <a:noFill/>
          <a:ln>
            <a:noFill/>
          </a:ln>
        </p:spPr>
      </p:pic>
      <p:sp>
        <p:nvSpPr>
          <p:cNvPr id="8" name="TextBox 7"/>
          <p:cNvSpPr txBox="1"/>
          <p:nvPr/>
        </p:nvSpPr>
        <p:spPr>
          <a:xfrm>
            <a:off x="633148" y="2349284"/>
            <a:ext cx="6292088" cy="3108543"/>
          </a:xfrm>
          <a:prstGeom prst="rect">
            <a:avLst/>
          </a:prstGeom>
          <a:noFill/>
        </p:spPr>
        <p:txBody>
          <a:bodyPr wrap="square" rtlCol="0">
            <a:spAutoFit/>
          </a:bodyPr>
          <a:lstStyle/>
          <a:p>
            <a:r>
              <a:rPr lang="en-US" sz="2800" dirty="0"/>
              <a:t>We also can see HOW OTHERS followed Christ through looking at the LIVES OF THE SAINTS (i.e. – look to Mother Teresa of Calcutta, Francis of Assisi or Elizabeth Ann Seton or others to see HOW THEY tried to find Christ and to see Christ in others.)</a:t>
            </a:r>
          </a:p>
        </p:txBody>
      </p:sp>
    </p:spTree>
    <p:extLst>
      <p:ext uri="{BB962C8B-B14F-4D97-AF65-F5344CB8AC3E}">
        <p14:creationId xmlns:p14="http://schemas.microsoft.com/office/powerpoint/2010/main" val="2474272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05601" y="2726596"/>
            <a:ext cx="4872318" cy="2979484"/>
          </a:xfrm>
          <a:prstGeom prst="rect">
            <a:avLst/>
          </a:prstGeom>
          <a:noFill/>
          <a:ln>
            <a:noFill/>
          </a:ln>
        </p:spPr>
      </p:pic>
      <p:sp>
        <p:nvSpPr>
          <p:cNvPr id="8" name="TextBox 7"/>
          <p:cNvSpPr txBox="1"/>
          <p:nvPr/>
        </p:nvSpPr>
        <p:spPr>
          <a:xfrm>
            <a:off x="633148" y="2349284"/>
            <a:ext cx="6292088" cy="2246769"/>
          </a:xfrm>
          <a:prstGeom prst="rect">
            <a:avLst/>
          </a:prstGeom>
          <a:noFill/>
        </p:spPr>
        <p:txBody>
          <a:bodyPr wrap="square" rtlCol="0">
            <a:spAutoFit/>
          </a:bodyPr>
          <a:lstStyle/>
          <a:p>
            <a:r>
              <a:rPr lang="en-US" sz="2800" dirty="0"/>
              <a:t>We can also find good examples or role models in living a life that leads us to Christ through OTHER PEOPLE THAT WE KNOW – people in our parish, in our family, etc.</a:t>
            </a:r>
          </a:p>
        </p:txBody>
      </p:sp>
    </p:spTree>
    <p:extLst>
      <p:ext uri="{BB962C8B-B14F-4D97-AF65-F5344CB8AC3E}">
        <p14:creationId xmlns:p14="http://schemas.microsoft.com/office/powerpoint/2010/main" val="30982196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513095" y="2726597"/>
            <a:ext cx="5064823" cy="3117156"/>
          </a:xfrm>
          <a:prstGeom prst="rect">
            <a:avLst/>
          </a:prstGeom>
          <a:noFill/>
          <a:ln>
            <a:noFill/>
          </a:ln>
        </p:spPr>
      </p:pic>
      <p:sp>
        <p:nvSpPr>
          <p:cNvPr id="8" name="TextBox 7"/>
          <p:cNvSpPr txBox="1"/>
          <p:nvPr/>
        </p:nvSpPr>
        <p:spPr>
          <a:xfrm>
            <a:off x="633147" y="2349284"/>
            <a:ext cx="6024327" cy="2246769"/>
          </a:xfrm>
          <a:prstGeom prst="rect">
            <a:avLst/>
          </a:prstGeom>
          <a:noFill/>
        </p:spPr>
        <p:txBody>
          <a:bodyPr wrap="square" rtlCol="0">
            <a:spAutoFit/>
          </a:bodyPr>
          <a:lstStyle/>
          <a:p>
            <a:r>
              <a:rPr lang="en-US" sz="2800" dirty="0"/>
              <a:t>And we AUGMENT our personal prayer life, and assist our own journey of faith, when we take advantage of PRAYING WITH OTHERS in the sacraments, in our faith community, etc.</a:t>
            </a:r>
          </a:p>
        </p:txBody>
      </p:sp>
    </p:spTree>
    <p:extLst>
      <p:ext uri="{BB962C8B-B14F-4D97-AF65-F5344CB8AC3E}">
        <p14:creationId xmlns:p14="http://schemas.microsoft.com/office/powerpoint/2010/main" val="34067806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37685" y="3175766"/>
            <a:ext cx="4840234" cy="2920233"/>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3" name="TextBox 2"/>
          <p:cNvSpPr txBox="1"/>
          <p:nvPr/>
        </p:nvSpPr>
        <p:spPr>
          <a:xfrm>
            <a:off x="633146" y="2823413"/>
            <a:ext cx="6292089" cy="1384995"/>
          </a:xfrm>
          <a:prstGeom prst="rect">
            <a:avLst/>
          </a:prstGeom>
          <a:noFill/>
        </p:spPr>
        <p:txBody>
          <a:bodyPr wrap="square" rtlCol="0">
            <a:spAutoFit/>
          </a:bodyPr>
          <a:lstStyle/>
          <a:p>
            <a:r>
              <a:rPr lang="en-US" sz="2800" dirty="0"/>
              <a:t>Here are a few things that Jesus told us about prayer or SHOWED us about prayer through his example:   </a:t>
            </a:r>
          </a:p>
        </p:txBody>
      </p:sp>
    </p:spTree>
    <p:extLst>
      <p:ext uri="{BB962C8B-B14F-4D97-AF65-F5344CB8AC3E}">
        <p14:creationId xmlns:p14="http://schemas.microsoft.com/office/powerpoint/2010/main" val="4591417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4" y="2888503"/>
            <a:ext cx="4689249" cy="2879033"/>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3" name="TextBox 2"/>
          <p:cNvSpPr txBox="1"/>
          <p:nvPr/>
        </p:nvSpPr>
        <p:spPr>
          <a:xfrm>
            <a:off x="633146" y="2823413"/>
            <a:ext cx="6292089" cy="1384995"/>
          </a:xfrm>
          <a:prstGeom prst="rect">
            <a:avLst/>
          </a:prstGeom>
          <a:noFill/>
        </p:spPr>
        <p:txBody>
          <a:bodyPr wrap="square" rtlCol="0">
            <a:spAutoFit/>
          </a:bodyPr>
          <a:lstStyle/>
          <a:p>
            <a:r>
              <a:rPr lang="en-US" sz="2800" dirty="0"/>
              <a:t>Here are a few things that Jesus told us about prayer or SHOWED us about prayer through his example:   </a:t>
            </a:r>
          </a:p>
        </p:txBody>
      </p:sp>
      <p:sp>
        <p:nvSpPr>
          <p:cNvPr id="6" name="TextBox 5"/>
          <p:cNvSpPr txBox="1"/>
          <p:nvPr/>
        </p:nvSpPr>
        <p:spPr>
          <a:xfrm>
            <a:off x="633145" y="4208408"/>
            <a:ext cx="6292089" cy="1815882"/>
          </a:xfrm>
          <a:prstGeom prst="rect">
            <a:avLst/>
          </a:prstGeom>
          <a:noFill/>
        </p:spPr>
        <p:txBody>
          <a:bodyPr wrap="square" rtlCol="0">
            <a:spAutoFit/>
          </a:bodyPr>
          <a:lstStyle/>
          <a:p>
            <a:pPr marL="514350" indent="-514350">
              <a:buFont typeface="+mj-lt"/>
              <a:buAutoNum type="arabicPeriod"/>
            </a:pPr>
            <a:r>
              <a:rPr lang="en-US" sz="2800" dirty="0"/>
              <a:t>First of all he warned that we </a:t>
            </a:r>
            <a:r>
              <a:rPr lang="en-US" sz="2800" b="1" dirty="0"/>
              <a:t>not parade our prayer or our fasting or our good works </a:t>
            </a:r>
            <a:r>
              <a:rPr lang="en-US" sz="2800" dirty="0"/>
              <a:t>so that others will see them.  (Mt. 6:3), (Mt. 6:5) (Mt. 6:6</a:t>
            </a:r>
            <a:r>
              <a:rPr lang="en-US" sz="2800" dirty="0" smtClean="0"/>
              <a:t>)</a:t>
            </a:r>
            <a:endParaRPr lang="en-US" dirty="0"/>
          </a:p>
        </p:txBody>
      </p:sp>
      <p:sp>
        <p:nvSpPr>
          <p:cNvPr id="7" name="TextBox 6"/>
          <p:cNvSpPr txBox="1"/>
          <p:nvPr/>
        </p:nvSpPr>
        <p:spPr>
          <a:xfrm>
            <a:off x="1138990" y="5945861"/>
            <a:ext cx="10310592" cy="1231106"/>
          </a:xfrm>
          <a:prstGeom prst="rect">
            <a:avLst/>
          </a:prstGeom>
          <a:noFill/>
        </p:spPr>
        <p:txBody>
          <a:bodyPr wrap="square" rtlCol="0">
            <a:spAutoFit/>
          </a:bodyPr>
          <a:lstStyle/>
          <a:p>
            <a:r>
              <a:rPr lang="en-US" sz="2800" dirty="0"/>
              <a:t>and (Mt. 6:18.)  </a:t>
            </a:r>
            <a:r>
              <a:rPr lang="en-US" sz="2800" dirty="0" smtClean="0"/>
              <a:t> </a:t>
            </a:r>
            <a:r>
              <a:rPr lang="en-US" sz="2800" dirty="0"/>
              <a:t>Jesus also cautioned that PRAYER needs to be sincere (Luke 7:44).</a:t>
            </a:r>
          </a:p>
          <a:p>
            <a:endParaRPr lang="en-US" dirty="0"/>
          </a:p>
        </p:txBody>
      </p:sp>
    </p:spTree>
    <p:extLst>
      <p:ext uri="{BB962C8B-B14F-4D97-AF65-F5344CB8AC3E}">
        <p14:creationId xmlns:p14="http://schemas.microsoft.com/office/powerpoint/2010/main" val="7875178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975850" y="2854343"/>
            <a:ext cx="3377949" cy="3912679"/>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6" name="TextBox 5"/>
          <p:cNvSpPr txBox="1"/>
          <p:nvPr/>
        </p:nvSpPr>
        <p:spPr>
          <a:xfrm>
            <a:off x="633144" y="2796705"/>
            <a:ext cx="7342705" cy="3539430"/>
          </a:xfrm>
          <a:prstGeom prst="rect">
            <a:avLst/>
          </a:prstGeom>
          <a:noFill/>
        </p:spPr>
        <p:txBody>
          <a:bodyPr wrap="square" rtlCol="0">
            <a:spAutoFit/>
          </a:bodyPr>
          <a:lstStyle/>
          <a:p>
            <a:pPr marL="514350" indent="-514350">
              <a:buFont typeface="+mj-lt"/>
              <a:buAutoNum type="arabicPeriod" startAt="2"/>
            </a:pPr>
            <a:r>
              <a:rPr lang="en-US" sz="2800" dirty="0"/>
              <a:t>Second:  He prayed with the larger community of faith – he wasn’t </a:t>
            </a:r>
            <a:r>
              <a:rPr lang="en-US" sz="2800" dirty="0" smtClean="0"/>
              <a:t>a lone </a:t>
            </a:r>
            <a:r>
              <a:rPr lang="en-US" sz="2800" dirty="0"/>
              <a:t>ranger when it came to faith.  He practiced community by going to synagogue (Luke 4 says that Jesus went to the synagogue on </a:t>
            </a:r>
            <a:r>
              <a:rPr lang="en-US" sz="2800" dirty="0" smtClean="0"/>
              <a:t>the </a:t>
            </a:r>
            <a:r>
              <a:rPr lang="en-US" sz="2800" dirty="0"/>
              <a:t>Sabbath Day “as he was in the habit of doing.”  And community was central</a:t>
            </a:r>
            <a:r>
              <a:rPr lang="en-US" sz="2800" dirty="0" smtClean="0"/>
              <a:t>, of course, to</a:t>
            </a:r>
            <a:endParaRPr lang="en-US" sz="2800" dirty="0"/>
          </a:p>
          <a:p>
            <a:pPr marL="514350" indent="-514350">
              <a:buFont typeface="+mj-lt"/>
              <a:buAutoNum type="arabicPeriod" startAt="2"/>
            </a:pPr>
            <a:endParaRPr lang="en-US" sz="2800" dirty="0"/>
          </a:p>
        </p:txBody>
      </p:sp>
    </p:spTree>
    <p:extLst>
      <p:ext uri="{BB962C8B-B14F-4D97-AF65-F5344CB8AC3E}">
        <p14:creationId xmlns:p14="http://schemas.microsoft.com/office/powerpoint/2010/main" val="2170549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3" name="TextBox 2"/>
          <p:cNvSpPr txBox="1"/>
          <p:nvPr/>
        </p:nvSpPr>
        <p:spPr>
          <a:xfrm>
            <a:off x="1171074" y="2823413"/>
            <a:ext cx="5759340" cy="3539430"/>
          </a:xfrm>
          <a:prstGeom prst="rect">
            <a:avLst/>
          </a:prstGeom>
          <a:noFill/>
        </p:spPr>
        <p:txBody>
          <a:bodyPr wrap="square" rtlCol="0">
            <a:spAutoFit/>
          </a:bodyPr>
          <a:lstStyle/>
          <a:p>
            <a:pPr lvl="0"/>
            <a:r>
              <a:rPr lang="en-US" sz="2800" dirty="0"/>
              <a:t>the whole way Jesus went on his mission – gathering a group of disciples who lived and prayed and ministered together, and then STARTING THE CHURCH to be a continuation of that community of disciples he began after the Resurrection.</a:t>
            </a:r>
          </a:p>
        </p:txBody>
      </p:sp>
    </p:spTree>
    <p:extLst>
      <p:ext uri="{BB962C8B-B14F-4D97-AF65-F5344CB8AC3E}">
        <p14:creationId xmlns:p14="http://schemas.microsoft.com/office/powerpoint/2010/main" val="1956189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29" y="-734929"/>
            <a:ext cx="12193057" cy="8327858"/>
          </a:xfrm>
          <a:prstGeom prst="rect">
            <a:avLst/>
          </a:prstGeom>
        </p:spPr>
      </p:pic>
      <p:pic>
        <p:nvPicPr>
          <p:cNvPr id="4" name="Picture 3" descr="Image result for pope washing feet"/>
          <p:cNvPicPr/>
          <p:nvPr/>
        </p:nvPicPr>
        <p:blipFill>
          <a:blip r:embed="rId3">
            <a:extLst>
              <a:ext uri="{28A0092B-C50C-407E-A947-70E740481C1C}">
                <a14:useLocalDpi xmlns:a14="http://schemas.microsoft.com/office/drawing/2010/main" val="0"/>
              </a:ext>
            </a:extLst>
          </a:blip>
          <a:srcRect/>
          <a:stretch>
            <a:fillRect/>
          </a:stretch>
        </p:blipFill>
        <p:spPr bwMode="auto">
          <a:xfrm>
            <a:off x="6356471" y="2626732"/>
            <a:ext cx="4869873" cy="3358861"/>
          </a:xfrm>
          <a:prstGeom prst="rect">
            <a:avLst/>
          </a:prstGeom>
          <a:noFill/>
          <a:ln>
            <a:noFill/>
          </a:ln>
        </p:spPr>
      </p:pic>
      <p:sp>
        <p:nvSpPr>
          <p:cNvPr id="5" name="TextBox 4"/>
          <p:cNvSpPr txBox="1"/>
          <p:nvPr/>
        </p:nvSpPr>
        <p:spPr>
          <a:xfrm>
            <a:off x="648396" y="872406"/>
            <a:ext cx="11076709" cy="2939266"/>
          </a:xfrm>
          <a:prstGeom prst="rect">
            <a:avLst/>
          </a:prstGeom>
          <a:noFill/>
        </p:spPr>
        <p:txBody>
          <a:bodyPr wrap="square" rtlCol="0">
            <a:spAutoFit/>
          </a:bodyPr>
          <a:lstStyle/>
          <a:p>
            <a:pPr>
              <a:lnSpc>
                <a:spcPct val="150000"/>
              </a:lnSpc>
            </a:pPr>
            <a:r>
              <a:rPr lang="en-US" sz="3600" dirty="0"/>
              <a:t>Maybe you are a member of Holy Family, or maybe </a:t>
            </a:r>
            <a:r>
              <a:rPr lang="en-US" sz="3600" dirty="0" smtClean="0"/>
              <a:t>not</a:t>
            </a:r>
            <a:r>
              <a:rPr lang="en-US" sz="3600" dirty="0"/>
              <a:t> </a:t>
            </a:r>
            <a:r>
              <a:rPr lang="en-US" sz="3600" dirty="0" smtClean="0"/>
              <a:t>…</a:t>
            </a:r>
            <a:endParaRPr lang="en-US" sz="3600" dirty="0"/>
          </a:p>
          <a:p>
            <a:pPr>
              <a:lnSpc>
                <a:spcPct val="150000"/>
              </a:lnSpc>
            </a:pPr>
            <a:r>
              <a:rPr lang="en-US" sz="3600" dirty="0"/>
              <a:t>M</a:t>
            </a:r>
            <a:r>
              <a:rPr lang="en-US" sz="3600" dirty="0" smtClean="0"/>
              <a:t>aybe </a:t>
            </a:r>
            <a:r>
              <a:rPr lang="en-US" sz="3600" dirty="0"/>
              <a:t>you are </a:t>
            </a:r>
            <a:r>
              <a:rPr lang="en-US" sz="3600" dirty="0" smtClean="0"/>
              <a:t>Catholic, </a:t>
            </a:r>
            <a:r>
              <a:rPr lang="en-US" sz="3600" dirty="0"/>
              <a:t>maybe not.  </a:t>
            </a:r>
          </a:p>
          <a:p>
            <a:pPr>
              <a:spcBef>
                <a:spcPts val="600"/>
              </a:spcBef>
            </a:pPr>
            <a:r>
              <a:rPr lang="en-US" sz="3600" dirty="0"/>
              <a:t>Maybe you are a churchgoer, </a:t>
            </a:r>
            <a:endParaRPr lang="en-US" sz="3600" dirty="0" smtClean="0"/>
          </a:p>
          <a:p>
            <a:r>
              <a:rPr lang="en-US" sz="3600" dirty="0" smtClean="0"/>
              <a:t>maybe not.</a:t>
            </a:r>
            <a:endParaRPr lang="en-US" sz="3600" dirty="0"/>
          </a:p>
        </p:txBody>
      </p:sp>
      <p:sp>
        <p:nvSpPr>
          <p:cNvPr id="6" name="TextBox 5"/>
          <p:cNvSpPr txBox="1"/>
          <p:nvPr/>
        </p:nvSpPr>
        <p:spPr>
          <a:xfrm>
            <a:off x="648396" y="3873638"/>
            <a:ext cx="5129645" cy="646331"/>
          </a:xfrm>
          <a:prstGeom prst="rect">
            <a:avLst/>
          </a:prstGeom>
          <a:noFill/>
        </p:spPr>
        <p:txBody>
          <a:bodyPr wrap="square" rtlCol="0">
            <a:spAutoFit/>
          </a:bodyPr>
          <a:lstStyle/>
          <a:p>
            <a:r>
              <a:rPr lang="en-US" sz="3600" dirty="0"/>
              <a:t>Whatever your </a:t>
            </a:r>
            <a:r>
              <a:rPr lang="en-US" sz="3600" dirty="0" smtClean="0"/>
              <a:t>situation…</a:t>
            </a:r>
            <a:endParaRPr lang="en-US" sz="3600" dirty="0"/>
          </a:p>
        </p:txBody>
      </p:sp>
    </p:spTree>
    <p:extLst>
      <p:ext uri="{BB962C8B-B14F-4D97-AF65-F5344CB8AC3E}">
        <p14:creationId xmlns:p14="http://schemas.microsoft.com/office/powerpoint/2010/main" val="38537560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43803" y="2854344"/>
            <a:ext cx="4215547"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6" name="TextBox 5"/>
          <p:cNvSpPr txBox="1"/>
          <p:nvPr/>
        </p:nvSpPr>
        <p:spPr>
          <a:xfrm>
            <a:off x="633145" y="2796705"/>
            <a:ext cx="6409339" cy="3539430"/>
          </a:xfrm>
          <a:prstGeom prst="rect">
            <a:avLst/>
          </a:prstGeom>
          <a:noFill/>
        </p:spPr>
        <p:txBody>
          <a:bodyPr wrap="square" rtlCol="0">
            <a:spAutoFit/>
          </a:bodyPr>
          <a:lstStyle/>
          <a:p>
            <a:pPr marL="514350" indent="-514350">
              <a:buFont typeface="+mj-lt"/>
              <a:buAutoNum type="arabicPeriod" startAt="3"/>
            </a:pPr>
            <a:r>
              <a:rPr lang="en-US" sz="2800" dirty="0"/>
              <a:t>Third:  While community is important, we can also see from the life of Jesus that he promoted that we NEED times of </a:t>
            </a:r>
            <a:r>
              <a:rPr lang="en-US" sz="2800" b="1" dirty="0"/>
              <a:t>silence</a:t>
            </a:r>
            <a:r>
              <a:rPr lang="en-US" sz="2800" dirty="0"/>
              <a:t> in our lives to keep up a relationship with God.  How do we “come away” by ourselves “to a deserted place to rest for a while” (Mk 6:31)?</a:t>
            </a:r>
          </a:p>
        </p:txBody>
      </p:sp>
    </p:spTree>
    <p:extLst>
      <p:ext uri="{BB962C8B-B14F-4D97-AF65-F5344CB8AC3E}">
        <p14:creationId xmlns:p14="http://schemas.microsoft.com/office/powerpoint/2010/main" val="13776913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959133" y="2854343"/>
            <a:ext cx="3270341" cy="3755003"/>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6" name="TextBox 5"/>
          <p:cNvSpPr txBox="1"/>
          <p:nvPr/>
        </p:nvSpPr>
        <p:spPr>
          <a:xfrm>
            <a:off x="633145" y="2796705"/>
            <a:ext cx="6409339" cy="2246769"/>
          </a:xfrm>
          <a:prstGeom prst="rect">
            <a:avLst/>
          </a:prstGeom>
          <a:noFill/>
        </p:spPr>
        <p:txBody>
          <a:bodyPr wrap="square" rtlCol="0">
            <a:spAutoFit/>
          </a:bodyPr>
          <a:lstStyle/>
          <a:p>
            <a:pPr marL="514350" lvl="0" indent="-514350">
              <a:buFont typeface="+mj-lt"/>
              <a:buAutoNum type="arabicPeriod" startAt="4"/>
            </a:pPr>
            <a:r>
              <a:rPr lang="en-US" sz="2800" b="1" dirty="0"/>
              <a:t>When the disciples ask Jesus how to pray, He teaches them the Our Father</a:t>
            </a:r>
            <a:r>
              <a:rPr lang="en-US" sz="2800" dirty="0"/>
              <a:t>. (Lk 11: 1-4, Mt 6:9-10).  Let’s look at the “Our Father” then, the prayer that Jesus taught us, as a guide to prayer:  </a:t>
            </a:r>
          </a:p>
        </p:txBody>
      </p:sp>
    </p:spTree>
    <p:extLst>
      <p:ext uri="{BB962C8B-B14F-4D97-AF65-F5344CB8AC3E}">
        <p14:creationId xmlns:p14="http://schemas.microsoft.com/office/powerpoint/2010/main" val="5133077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8" y="2854344"/>
            <a:ext cx="4124316"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6" name="TextBox 5"/>
          <p:cNvSpPr txBox="1"/>
          <p:nvPr/>
        </p:nvSpPr>
        <p:spPr>
          <a:xfrm>
            <a:off x="633145" y="2796705"/>
            <a:ext cx="6409339" cy="2246769"/>
          </a:xfrm>
          <a:prstGeom prst="rect">
            <a:avLst/>
          </a:prstGeom>
          <a:noFill/>
        </p:spPr>
        <p:txBody>
          <a:bodyPr wrap="square" rtlCol="0">
            <a:spAutoFit/>
          </a:bodyPr>
          <a:lstStyle/>
          <a:p>
            <a:pPr marL="514350" lvl="0" indent="-514350">
              <a:buFont typeface="+mj-lt"/>
              <a:buAutoNum type="arabicPeriod" startAt="4"/>
            </a:pPr>
            <a:r>
              <a:rPr lang="en-US" sz="2800" b="1" dirty="0"/>
              <a:t>When the disciples ask Jesus how to pray, He teaches them the Our Father</a:t>
            </a:r>
            <a:r>
              <a:rPr lang="en-US" sz="2800" dirty="0"/>
              <a:t>. (Lk 11: 1-4, Mt 6:9-10).  Let’s look at the “Our Father” then, the prayer that Jesus taught us, as a guide to prayer:  </a:t>
            </a:r>
          </a:p>
        </p:txBody>
      </p:sp>
      <p:sp>
        <p:nvSpPr>
          <p:cNvPr id="3" name="TextBox 2"/>
          <p:cNvSpPr txBox="1"/>
          <p:nvPr/>
        </p:nvSpPr>
        <p:spPr>
          <a:xfrm>
            <a:off x="633146" y="4940971"/>
            <a:ext cx="6292089" cy="954107"/>
          </a:xfrm>
          <a:prstGeom prst="rect">
            <a:avLst/>
          </a:prstGeom>
          <a:noFill/>
        </p:spPr>
        <p:txBody>
          <a:bodyPr wrap="square" rtlCol="0">
            <a:spAutoFit/>
          </a:bodyPr>
          <a:lstStyle/>
          <a:p>
            <a:pPr marL="971550" lvl="1" indent="-514350">
              <a:buFont typeface="+mj-lt"/>
              <a:buAutoNum type="alphaLcPeriod"/>
            </a:pPr>
            <a:r>
              <a:rPr lang="en-US" sz="2800" i="1" dirty="0"/>
              <a:t>Our Father in heaven, hallowed be your name</a:t>
            </a:r>
            <a:r>
              <a:rPr lang="en-US" sz="2800" dirty="0"/>
              <a:t>.  – Our prayer is </a:t>
            </a:r>
            <a:r>
              <a:rPr lang="en-US" sz="2800" dirty="0" smtClean="0"/>
              <a:t>about</a:t>
            </a:r>
            <a:endParaRPr lang="en-US" sz="2800" dirty="0"/>
          </a:p>
        </p:txBody>
      </p:sp>
      <p:sp>
        <p:nvSpPr>
          <p:cNvPr id="7" name="TextBox 6"/>
          <p:cNvSpPr txBox="1"/>
          <p:nvPr/>
        </p:nvSpPr>
        <p:spPr>
          <a:xfrm>
            <a:off x="1611714" y="5830593"/>
            <a:ext cx="10580286" cy="1231106"/>
          </a:xfrm>
          <a:prstGeom prst="rect">
            <a:avLst/>
          </a:prstGeom>
          <a:noFill/>
        </p:spPr>
        <p:txBody>
          <a:bodyPr wrap="square" rtlCol="0">
            <a:spAutoFit/>
          </a:bodyPr>
          <a:lstStyle/>
          <a:p>
            <a:pPr marL="0" lvl="1"/>
            <a:r>
              <a:rPr lang="en-US" sz="2800" dirty="0"/>
              <a:t>turning to God as our Father – as a God who </a:t>
            </a:r>
            <a:r>
              <a:rPr lang="en-US" sz="2800" dirty="0" smtClean="0"/>
              <a:t>loves </a:t>
            </a:r>
            <a:r>
              <a:rPr lang="en-US" sz="2800" dirty="0"/>
              <a:t>us – and to reverence God in our lives (“keep holy” his name.)  </a:t>
            </a:r>
          </a:p>
          <a:p>
            <a:endParaRPr lang="en-US" dirty="0"/>
          </a:p>
        </p:txBody>
      </p:sp>
    </p:spTree>
    <p:extLst>
      <p:ext uri="{BB962C8B-B14F-4D97-AF65-F5344CB8AC3E}">
        <p14:creationId xmlns:p14="http://schemas.microsoft.com/office/powerpoint/2010/main" val="21116571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7" y="2854343"/>
            <a:ext cx="4473193" cy="3466245"/>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3" name="TextBox 2"/>
          <p:cNvSpPr txBox="1"/>
          <p:nvPr/>
        </p:nvSpPr>
        <p:spPr>
          <a:xfrm>
            <a:off x="633146" y="2807374"/>
            <a:ext cx="6292089" cy="3970318"/>
          </a:xfrm>
          <a:prstGeom prst="rect">
            <a:avLst/>
          </a:prstGeom>
          <a:noFill/>
        </p:spPr>
        <p:txBody>
          <a:bodyPr wrap="square" rtlCol="0">
            <a:spAutoFit/>
          </a:bodyPr>
          <a:lstStyle/>
          <a:p>
            <a:pPr marL="971550" lvl="1" indent="-514350">
              <a:buFont typeface="+mj-lt"/>
              <a:buAutoNum type="alphaLcPeriod" startAt="2"/>
            </a:pPr>
            <a:r>
              <a:rPr lang="en-US" sz="2800" i="1" dirty="0"/>
              <a:t>Thy kingdom come, Thy will be done on earth as it is in heaven.</a:t>
            </a:r>
            <a:r>
              <a:rPr lang="en-US" sz="2800" dirty="0"/>
              <a:t> </a:t>
            </a:r>
            <a:r>
              <a:rPr lang="en-US" sz="2800" dirty="0" smtClean="0"/>
              <a:t>– </a:t>
            </a:r>
            <a:r>
              <a:rPr lang="en-US" sz="2800" dirty="0"/>
              <a:t>Our prayer is to pray FOR the </a:t>
            </a:r>
            <a:r>
              <a:rPr lang="en-US" sz="2800" dirty="0" smtClean="0"/>
              <a:t>coming </a:t>
            </a:r>
            <a:r>
              <a:rPr lang="en-US" sz="2800" dirty="0"/>
              <a:t>of the Kingdom of God/that God’s will be done in the world AND that God </a:t>
            </a:r>
            <a:r>
              <a:rPr lang="en-US" sz="2800" dirty="0" smtClean="0"/>
              <a:t>STRENGTHEN US TO WORK </a:t>
            </a:r>
            <a:r>
              <a:rPr lang="en-US" sz="2800" dirty="0"/>
              <a:t>FOR THE COMING OF THE KINGDOM IN THE WORLD/to do His will in the world.</a:t>
            </a:r>
          </a:p>
        </p:txBody>
      </p:sp>
    </p:spTree>
    <p:extLst>
      <p:ext uri="{BB962C8B-B14F-4D97-AF65-F5344CB8AC3E}">
        <p14:creationId xmlns:p14="http://schemas.microsoft.com/office/powerpoint/2010/main" val="6389496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8" y="2854344"/>
            <a:ext cx="4124316"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3" name="TextBox 2"/>
          <p:cNvSpPr txBox="1"/>
          <p:nvPr/>
        </p:nvSpPr>
        <p:spPr>
          <a:xfrm>
            <a:off x="633146" y="2807374"/>
            <a:ext cx="6292089" cy="2246769"/>
          </a:xfrm>
          <a:prstGeom prst="rect">
            <a:avLst/>
          </a:prstGeom>
          <a:noFill/>
        </p:spPr>
        <p:txBody>
          <a:bodyPr wrap="square" rtlCol="0">
            <a:spAutoFit/>
          </a:bodyPr>
          <a:lstStyle/>
          <a:p>
            <a:pPr marL="971550" lvl="1" indent="-514350">
              <a:buFont typeface="+mj-lt"/>
              <a:buAutoNum type="alphaLcPeriod" startAt="3"/>
            </a:pPr>
            <a:r>
              <a:rPr lang="en-US" sz="2800" i="1" dirty="0"/>
              <a:t>Give us this day our daily bread</a:t>
            </a:r>
            <a:r>
              <a:rPr lang="en-US" sz="2800" dirty="0"/>
              <a:t>, -- We pray that God </a:t>
            </a:r>
            <a:r>
              <a:rPr lang="en-US" sz="2800" b="1" dirty="0"/>
              <a:t>provide for us</a:t>
            </a:r>
            <a:r>
              <a:rPr lang="en-US" sz="2800" dirty="0"/>
              <a:t> in our journey of faith.  Could bread also be interpreted as our spiritual bread?</a:t>
            </a:r>
          </a:p>
        </p:txBody>
      </p:sp>
    </p:spTree>
    <p:extLst>
      <p:ext uri="{BB962C8B-B14F-4D97-AF65-F5344CB8AC3E}">
        <p14:creationId xmlns:p14="http://schemas.microsoft.com/office/powerpoint/2010/main" val="41709363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8" y="2996401"/>
            <a:ext cx="4124316" cy="2805141"/>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3" name="TextBox 2"/>
          <p:cNvSpPr txBox="1"/>
          <p:nvPr/>
        </p:nvSpPr>
        <p:spPr>
          <a:xfrm>
            <a:off x="633146" y="2807374"/>
            <a:ext cx="6292089" cy="2246769"/>
          </a:xfrm>
          <a:prstGeom prst="rect">
            <a:avLst/>
          </a:prstGeom>
          <a:noFill/>
        </p:spPr>
        <p:txBody>
          <a:bodyPr wrap="square" rtlCol="0">
            <a:spAutoFit/>
          </a:bodyPr>
          <a:lstStyle/>
          <a:p>
            <a:pPr marL="971550" lvl="1" indent="-514350">
              <a:buFont typeface="+mj-lt"/>
              <a:buAutoNum type="alphaLcPeriod" startAt="3"/>
            </a:pPr>
            <a:r>
              <a:rPr lang="en-US" sz="2800" i="1" dirty="0"/>
              <a:t>Give us this day our daily bread</a:t>
            </a:r>
            <a:r>
              <a:rPr lang="en-US" sz="2800" dirty="0"/>
              <a:t>, -- We pray that God </a:t>
            </a:r>
            <a:r>
              <a:rPr lang="en-US" sz="2800" b="1" dirty="0"/>
              <a:t>provide for us</a:t>
            </a:r>
            <a:r>
              <a:rPr lang="en-US" sz="2800" dirty="0"/>
              <a:t> in our journey of faith.  Could bread also be interpreted as our spiritual bread?</a:t>
            </a:r>
          </a:p>
        </p:txBody>
      </p:sp>
      <p:sp>
        <p:nvSpPr>
          <p:cNvPr id="10" name="TextBox 9"/>
          <p:cNvSpPr txBox="1"/>
          <p:nvPr/>
        </p:nvSpPr>
        <p:spPr>
          <a:xfrm>
            <a:off x="609084" y="4884824"/>
            <a:ext cx="6292089" cy="1384995"/>
          </a:xfrm>
          <a:prstGeom prst="rect">
            <a:avLst/>
          </a:prstGeom>
          <a:noFill/>
        </p:spPr>
        <p:txBody>
          <a:bodyPr wrap="square" rtlCol="0">
            <a:spAutoFit/>
          </a:bodyPr>
          <a:lstStyle/>
          <a:p>
            <a:pPr marL="971550" lvl="1" indent="-514350">
              <a:buFont typeface="+mj-lt"/>
              <a:buAutoNum type="alphaLcPeriod" startAt="4"/>
            </a:pPr>
            <a:r>
              <a:rPr lang="en-US" sz="2800" i="1" dirty="0"/>
              <a:t>and forgive us our trespasses as we forgive those who trespass against us – </a:t>
            </a:r>
            <a:r>
              <a:rPr lang="en-US" sz="2800" dirty="0"/>
              <a:t>An important part of </a:t>
            </a:r>
            <a:r>
              <a:rPr lang="en-US" sz="2800" dirty="0" smtClean="0"/>
              <a:t>the</a:t>
            </a:r>
            <a:endParaRPr lang="en-US" sz="2800" dirty="0"/>
          </a:p>
        </p:txBody>
      </p:sp>
      <p:sp>
        <p:nvSpPr>
          <p:cNvPr id="6" name="TextBox 5"/>
          <p:cNvSpPr txBox="1"/>
          <p:nvPr/>
        </p:nvSpPr>
        <p:spPr>
          <a:xfrm>
            <a:off x="1074824" y="6128087"/>
            <a:ext cx="10021834" cy="523220"/>
          </a:xfrm>
          <a:prstGeom prst="rect">
            <a:avLst/>
          </a:prstGeom>
          <a:noFill/>
        </p:spPr>
        <p:txBody>
          <a:bodyPr wrap="square" rtlCol="0">
            <a:spAutoFit/>
          </a:bodyPr>
          <a:lstStyle/>
          <a:p>
            <a:pPr lvl="1"/>
            <a:r>
              <a:rPr lang="en-US" sz="2800" dirty="0"/>
              <a:t>Christian life is giving and seeking forgiveness.</a:t>
            </a:r>
          </a:p>
        </p:txBody>
      </p:sp>
    </p:spTree>
    <p:extLst>
      <p:ext uri="{BB962C8B-B14F-4D97-AF65-F5344CB8AC3E}">
        <p14:creationId xmlns:p14="http://schemas.microsoft.com/office/powerpoint/2010/main" val="25831061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97227" y="2854344"/>
            <a:ext cx="4308699"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a:t>What Did Jesus’s Words and Actions Say About Prayer </a:t>
            </a:r>
            <a:endParaRPr lang="en-US" sz="2800" dirty="0"/>
          </a:p>
        </p:txBody>
      </p:sp>
      <p:sp>
        <p:nvSpPr>
          <p:cNvPr id="3" name="TextBox 2"/>
          <p:cNvSpPr txBox="1"/>
          <p:nvPr/>
        </p:nvSpPr>
        <p:spPr>
          <a:xfrm>
            <a:off x="633146" y="2807374"/>
            <a:ext cx="6292089" cy="2677656"/>
          </a:xfrm>
          <a:prstGeom prst="rect">
            <a:avLst/>
          </a:prstGeom>
          <a:noFill/>
        </p:spPr>
        <p:txBody>
          <a:bodyPr wrap="square" rtlCol="0">
            <a:spAutoFit/>
          </a:bodyPr>
          <a:lstStyle/>
          <a:p>
            <a:pPr marL="971550" lvl="1" indent="-514350">
              <a:buFont typeface="+mj-lt"/>
              <a:buAutoNum type="alphaLcPeriod" startAt="5"/>
            </a:pPr>
            <a:r>
              <a:rPr lang="en-US" sz="2800" i="1" dirty="0"/>
              <a:t>And lead us not into temptation, but deliver us from evil.</a:t>
            </a:r>
            <a:r>
              <a:rPr lang="en-US" sz="2800" dirty="0"/>
              <a:t>  – Our prayer time is a time to ask for the help of God to keep us from sin and to protect us from evil:  TO ASK FOR GOD’S HELP!</a:t>
            </a:r>
          </a:p>
        </p:txBody>
      </p:sp>
    </p:spTree>
    <p:extLst>
      <p:ext uri="{BB962C8B-B14F-4D97-AF65-F5344CB8AC3E}">
        <p14:creationId xmlns:p14="http://schemas.microsoft.com/office/powerpoint/2010/main" val="41877994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92071" y="2854343"/>
            <a:ext cx="4614917" cy="3642709"/>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Just Do It</a:t>
            </a:r>
            <a:endParaRPr lang="en-US" sz="2800" dirty="0"/>
          </a:p>
        </p:txBody>
      </p:sp>
      <p:sp>
        <p:nvSpPr>
          <p:cNvPr id="3" name="TextBox 2"/>
          <p:cNvSpPr txBox="1"/>
          <p:nvPr/>
        </p:nvSpPr>
        <p:spPr>
          <a:xfrm>
            <a:off x="135845" y="2807374"/>
            <a:ext cx="6906640" cy="3539430"/>
          </a:xfrm>
          <a:prstGeom prst="rect">
            <a:avLst/>
          </a:prstGeom>
          <a:noFill/>
        </p:spPr>
        <p:txBody>
          <a:bodyPr wrap="square" rtlCol="0">
            <a:spAutoFit/>
          </a:bodyPr>
          <a:lstStyle/>
          <a:p>
            <a:pPr lvl="1"/>
            <a:r>
              <a:rPr lang="en-US" sz="2800" dirty="0"/>
              <a:t>Sometimes people worry about how to </a:t>
            </a:r>
            <a:r>
              <a:rPr lang="en-US" sz="2800" dirty="0" smtClean="0"/>
              <a:t>pray … and </a:t>
            </a:r>
            <a:r>
              <a:rPr lang="en-US" sz="2800" dirty="0"/>
              <a:t>we will get into a lot of different ways </a:t>
            </a:r>
            <a:r>
              <a:rPr lang="en-US" sz="2800" dirty="0" smtClean="0"/>
              <a:t>to pray </a:t>
            </a:r>
            <a:r>
              <a:rPr lang="en-US" sz="2800" dirty="0"/>
              <a:t>in this text, but the only way to learn how to get into this relationship with Jesus Christ is to DO it.  Every person is different, so the way that you end up generally praying might be very different from how other people pray.</a:t>
            </a:r>
          </a:p>
        </p:txBody>
      </p:sp>
    </p:spTree>
    <p:extLst>
      <p:ext uri="{BB962C8B-B14F-4D97-AF65-F5344CB8AC3E}">
        <p14:creationId xmlns:p14="http://schemas.microsoft.com/office/powerpoint/2010/main" val="17907936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94372" y="2726595"/>
            <a:ext cx="4159428" cy="3754415"/>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Just Do It</a:t>
            </a:r>
            <a:endParaRPr lang="en-US" sz="2800" dirty="0"/>
          </a:p>
        </p:txBody>
      </p:sp>
      <p:sp>
        <p:nvSpPr>
          <p:cNvPr id="3" name="TextBox 2"/>
          <p:cNvSpPr txBox="1"/>
          <p:nvPr/>
        </p:nvSpPr>
        <p:spPr>
          <a:xfrm>
            <a:off x="135845" y="2807374"/>
            <a:ext cx="6922682" cy="3108543"/>
          </a:xfrm>
          <a:prstGeom prst="rect">
            <a:avLst/>
          </a:prstGeom>
          <a:noFill/>
        </p:spPr>
        <p:txBody>
          <a:bodyPr wrap="square" rtlCol="0">
            <a:spAutoFit/>
          </a:bodyPr>
          <a:lstStyle/>
          <a:p>
            <a:pPr lvl="1"/>
            <a:r>
              <a:rPr lang="en-US" sz="2800" dirty="0"/>
              <a:t>At the same time, one great part of being in a community of faith (like the Catholic community) is that you don’t have to invent the wheel, constantly, when it comes to faith.  Indeed, we come from a long tradition of very prayerful and </a:t>
            </a:r>
            <a:r>
              <a:rPr lang="en-US" sz="2800" dirty="0" smtClean="0"/>
              <a:t>holy people – and many saints and great minds </a:t>
            </a:r>
            <a:endParaRPr lang="en-US" sz="2800" dirty="0"/>
          </a:p>
        </p:txBody>
      </p:sp>
    </p:spTree>
    <p:extLst>
      <p:ext uri="{BB962C8B-B14F-4D97-AF65-F5344CB8AC3E}">
        <p14:creationId xmlns:p14="http://schemas.microsoft.com/office/powerpoint/2010/main" val="10395167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5983705" y="3091863"/>
            <a:ext cx="5594213" cy="2891841"/>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Just Do It</a:t>
            </a:r>
            <a:endParaRPr lang="en-US" sz="2800" dirty="0"/>
          </a:p>
        </p:txBody>
      </p:sp>
      <p:sp>
        <p:nvSpPr>
          <p:cNvPr id="3" name="TextBox 2"/>
          <p:cNvSpPr txBox="1"/>
          <p:nvPr/>
        </p:nvSpPr>
        <p:spPr>
          <a:xfrm>
            <a:off x="135845" y="2807374"/>
            <a:ext cx="6922682" cy="1384995"/>
          </a:xfrm>
          <a:prstGeom prst="rect">
            <a:avLst/>
          </a:prstGeom>
          <a:noFill/>
        </p:spPr>
        <p:txBody>
          <a:bodyPr wrap="square" rtlCol="0">
            <a:spAutoFit/>
          </a:bodyPr>
          <a:lstStyle/>
          <a:p>
            <a:pPr lvl="1"/>
            <a:r>
              <a:rPr lang="en-US" sz="2800" dirty="0"/>
              <a:t>have weighed in on different ways to pray.  So you have all of their ideas and inspirations to help you </a:t>
            </a:r>
            <a:r>
              <a:rPr lang="en-US" sz="2800" dirty="0" smtClean="0"/>
              <a:t>too ...</a:t>
            </a:r>
            <a:endParaRPr lang="en-US" sz="2800" dirty="0"/>
          </a:p>
        </p:txBody>
      </p:sp>
    </p:spTree>
    <p:extLst>
      <p:ext uri="{BB962C8B-B14F-4D97-AF65-F5344CB8AC3E}">
        <p14:creationId xmlns:p14="http://schemas.microsoft.com/office/powerpoint/2010/main" val="104382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YOU ARE WELCOME HERE</a:t>
            </a:r>
            <a:endParaRPr lang="en-US" sz="4800" b="1" dirty="0">
              <a:solidFill>
                <a:schemeClr val="bg2">
                  <a:lumMod val="1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372799" y="1380035"/>
            <a:ext cx="5674822" cy="4256117"/>
          </a:xfrm>
          <a:prstGeom prst="rect">
            <a:avLst/>
          </a:prstGeom>
        </p:spPr>
      </p:pic>
    </p:spTree>
    <p:extLst>
      <p:ext uri="{BB962C8B-B14F-4D97-AF65-F5344CB8AC3E}">
        <p14:creationId xmlns:p14="http://schemas.microsoft.com/office/powerpoint/2010/main" val="396386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903467"/>
            <a:ext cx="4652683" cy="2991010"/>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Just Do It</a:t>
            </a:r>
            <a:endParaRPr lang="en-US" sz="2800" dirty="0"/>
          </a:p>
        </p:txBody>
      </p:sp>
      <p:sp>
        <p:nvSpPr>
          <p:cNvPr id="3" name="TextBox 2"/>
          <p:cNvSpPr txBox="1"/>
          <p:nvPr/>
        </p:nvSpPr>
        <p:spPr>
          <a:xfrm>
            <a:off x="135845" y="2807374"/>
            <a:ext cx="6922682" cy="3539430"/>
          </a:xfrm>
          <a:prstGeom prst="rect">
            <a:avLst/>
          </a:prstGeom>
          <a:noFill/>
        </p:spPr>
        <p:txBody>
          <a:bodyPr wrap="square" rtlCol="0">
            <a:spAutoFit/>
          </a:bodyPr>
          <a:lstStyle/>
          <a:p>
            <a:pPr lvl="1"/>
            <a:r>
              <a:rPr lang="en-US" sz="2800" dirty="0"/>
              <a:t>SO – using the best of Christian tradition AND following your heart….just get started.  Sit in a chair, go on a walk, get a Bible, find some good prayers, have a rosary, listen to inspiring music, use religious </a:t>
            </a:r>
            <a:r>
              <a:rPr lang="en-US" sz="2800" dirty="0" smtClean="0"/>
              <a:t>art … every-body’s </a:t>
            </a:r>
            <a:r>
              <a:rPr lang="en-US" sz="2800" dirty="0"/>
              <a:t>different.  Figure out a time when </a:t>
            </a:r>
            <a:r>
              <a:rPr lang="en-US" sz="2800" dirty="0" smtClean="0"/>
              <a:t>you can be quiet (and where) – whether</a:t>
            </a:r>
          </a:p>
          <a:p>
            <a:pPr lvl="1"/>
            <a:r>
              <a:rPr lang="en-US" sz="2800" dirty="0" smtClean="0"/>
              <a:t>That’s at home, at work or even in your car.</a:t>
            </a:r>
            <a:endParaRPr lang="en-US" sz="2800" dirty="0"/>
          </a:p>
        </p:txBody>
      </p:sp>
    </p:spTree>
    <p:extLst>
      <p:ext uri="{BB962C8B-B14F-4D97-AF65-F5344CB8AC3E}">
        <p14:creationId xmlns:p14="http://schemas.microsoft.com/office/powerpoint/2010/main" val="17358816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513095" y="3138143"/>
            <a:ext cx="5064823" cy="189528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Just Do It</a:t>
            </a:r>
            <a:endParaRPr lang="en-US" sz="2800" dirty="0"/>
          </a:p>
        </p:txBody>
      </p:sp>
      <p:sp>
        <p:nvSpPr>
          <p:cNvPr id="3" name="TextBox 2"/>
          <p:cNvSpPr txBox="1"/>
          <p:nvPr/>
        </p:nvSpPr>
        <p:spPr>
          <a:xfrm>
            <a:off x="135845" y="2807374"/>
            <a:ext cx="6585797" cy="1815882"/>
          </a:xfrm>
          <a:prstGeom prst="rect">
            <a:avLst/>
          </a:prstGeom>
          <a:noFill/>
        </p:spPr>
        <p:txBody>
          <a:bodyPr wrap="square" rtlCol="0">
            <a:spAutoFit/>
          </a:bodyPr>
          <a:lstStyle/>
          <a:p>
            <a:pPr lvl="1"/>
            <a:r>
              <a:rPr lang="en-US" sz="2800" dirty="0"/>
              <a:t>And start.  Then later we can reassess if we are praying at the optimum time or if we need to make some changes, but let’s start.</a:t>
            </a:r>
          </a:p>
        </p:txBody>
      </p:sp>
    </p:spTree>
    <p:extLst>
      <p:ext uri="{BB962C8B-B14F-4D97-AF65-F5344CB8AC3E}">
        <p14:creationId xmlns:p14="http://schemas.microsoft.com/office/powerpoint/2010/main" val="6899230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833937" y="2807375"/>
            <a:ext cx="5053263" cy="3176330"/>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Maybe Start Off Slow</a:t>
            </a:r>
            <a:endParaRPr lang="en-US" sz="2800" dirty="0"/>
          </a:p>
        </p:txBody>
      </p:sp>
      <p:sp>
        <p:nvSpPr>
          <p:cNvPr id="3" name="TextBox 2"/>
          <p:cNvSpPr txBox="1"/>
          <p:nvPr/>
        </p:nvSpPr>
        <p:spPr>
          <a:xfrm>
            <a:off x="135845" y="2807374"/>
            <a:ext cx="6922682" cy="3539430"/>
          </a:xfrm>
          <a:prstGeom prst="rect">
            <a:avLst/>
          </a:prstGeom>
          <a:noFill/>
        </p:spPr>
        <p:txBody>
          <a:bodyPr wrap="square" rtlCol="0">
            <a:spAutoFit/>
          </a:bodyPr>
          <a:lstStyle/>
          <a:p>
            <a:pPr lvl="1"/>
            <a:r>
              <a:rPr lang="en-US" sz="2800" dirty="0"/>
              <a:t>Sometimes we have to start out </a:t>
            </a:r>
            <a:r>
              <a:rPr lang="en-US" sz="2800" b="1" dirty="0"/>
              <a:t>slow</a:t>
            </a:r>
            <a:r>
              <a:rPr lang="en-US" sz="2800" dirty="0"/>
              <a:t>…. And not be overly ambitious.  For example, recently, on the pastoral council where I work as a priest, one of the members of the council stated, “People will ask me, how can you do a whole hour and pray in front </a:t>
            </a:r>
            <a:r>
              <a:rPr lang="en-US" sz="2800" dirty="0" smtClean="0"/>
              <a:t>of the Blessed Sacrament, how do you do that???”</a:t>
            </a:r>
            <a:endParaRPr lang="en-US" sz="2800" dirty="0"/>
          </a:p>
        </p:txBody>
      </p:sp>
    </p:spTree>
    <p:extLst>
      <p:ext uri="{BB962C8B-B14F-4D97-AF65-F5344CB8AC3E}">
        <p14:creationId xmlns:p14="http://schemas.microsoft.com/office/powerpoint/2010/main" val="25957444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6981884" y="2762811"/>
            <a:ext cx="4019432" cy="3192378"/>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Maybe Start Off Slow</a:t>
            </a:r>
            <a:endParaRPr lang="en-US" sz="2800" dirty="0"/>
          </a:p>
        </p:txBody>
      </p:sp>
      <p:sp>
        <p:nvSpPr>
          <p:cNvPr id="3" name="TextBox 2"/>
          <p:cNvSpPr txBox="1"/>
          <p:nvPr/>
        </p:nvSpPr>
        <p:spPr>
          <a:xfrm>
            <a:off x="135845" y="2807374"/>
            <a:ext cx="6922682" cy="2246769"/>
          </a:xfrm>
          <a:prstGeom prst="rect">
            <a:avLst/>
          </a:prstGeom>
          <a:noFill/>
        </p:spPr>
        <p:txBody>
          <a:bodyPr wrap="square" rtlCol="0">
            <a:spAutoFit/>
          </a:bodyPr>
          <a:lstStyle/>
          <a:p>
            <a:pPr lvl="1"/>
            <a:r>
              <a:rPr lang="en-US" sz="2800" dirty="0"/>
              <a:t>She thought that maybe we can encourage people to start out by coming to the chapel or the Blessed Sacrament Oratory for 5 or 10 minutes to pray, and then to build from there. </a:t>
            </a:r>
          </a:p>
        </p:txBody>
      </p:sp>
    </p:spTree>
    <p:extLst>
      <p:ext uri="{BB962C8B-B14F-4D97-AF65-F5344CB8AC3E}">
        <p14:creationId xmlns:p14="http://schemas.microsoft.com/office/powerpoint/2010/main" val="14968931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94372" y="2477031"/>
            <a:ext cx="4323859" cy="4084189"/>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Maybe Start Off Slow</a:t>
            </a:r>
            <a:endParaRPr lang="en-US" sz="2800" dirty="0"/>
          </a:p>
        </p:txBody>
      </p:sp>
      <p:sp>
        <p:nvSpPr>
          <p:cNvPr id="3" name="TextBox 2"/>
          <p:cNvSpPr txBox="1"/>
          <p:nvPr/>
        </p:nvSpPr>
        <p:spPr>
          <a:xfrm>
            <a:off x="135845" y="2807374"/>
            <a:ext cx="6922682" cy="3539430"/>
          </a:xfrm>
          <a:prstGeom prst="rect">
            <a:avLst/>
          </a:prstGeom>
          <a:noFill/>
        </p:spPr>
        <p:txBody>
          <a:bodyPr wrap="square" rtlCol="0">
            <a:spAutoFit/>
          </a:bodyPr>
          <a:lstStyle/>
          <a:p>
            <a:pPr lvl="1"/>
            <a:r>
              <a:rPr lang="en-US" sz="2800" dirty="0"/>
              <a:t>Another time I heard about a suggestion for people who are having trouble keeping a commitment to pray:  The person that taught me this said, “I know so many people who make a big commitment to God to maybe pray 30 minutes every </a:t>
            </a:r>
            <a:r>
              <a:rPr lang="en-US" sz="2800" dirty="0" smtClean="0"/>
              <a:t>morning … but </a:t>
            </a:r>
            <a:r>
              <a:rPr lang="en-US" sz="2800" dirty="0"/>
              <a:t>they don’t keep that commitment </a:t>
            </a:r>
            <a:r>
              <a:rPr lang="en-US" sz="2800" dirty="0" smtClean="0"/>
              <a:t>and then they stop praying</a:t>
            </a:r>
            <a:endParaRPr lang="en-US" sz="2800" dirty="0"/>
          </a:p>
        </p:txBody>
      </p:sp>
    </p:spTree>
    <p:extLst>
      <p:ext uri="{BB962C8B-B14F-4D97-AF65-F5344CB8AC3E}">
        <p14:creationId xmlns:p14="http://schemas.microsoft.com/office/powerpoint/2010/main" val="13631963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69769" y="2888502"/>
            <a:ext cx="4957010" cy="3159371"/>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Maybe Start Off Slow</a:t>
            </a:r>
            <a:endParaRPr lang="en-US" sz="2800" dirty="0"/>
          </a:p>
        </p:txBody>
      </p:sp>
      <p:sp>
        <p:nvSpPr>
          <p:cNvPr id="3" name="TextBox 2"/>
          <p:cNvSpPr txBox="1"/>
          <p:nvPr/>
        </p:nvSpPr>
        <p:spPr>
          <a:xfrm>
            <a:off x="135845" y="2807374"/>
            <a:ext cx="6633923" cy="3539430"/>
          </a:xfrm>
          <a:prstGeom prst="rect">
            <a:avLst/>
          </a:prstGeom>
          <a:noFill/>
        </p:spPr>
        <p:txBody>
          <a:bodyPr wrap="square" rtlCol="0">
            <a:spAutoFit/>
          </a:bodyPr>
          <a:lstStyle/>
          <a:p>
            <a:pPr lvl="1"/>
            <a:r>
              <a:rPr lang="en-US" sz="2800" dirty="0"/>
              <a:t>entirely because they feel bad about not keeping their commitment.  SO, this person said, “Instead, start out small and KEEP your promise to God and BUILD UP from </a:t>
            </a:r>
            <a:r>
              <a:rPr lang="en-US" sz="2800" dirty="0" smtClean="0"/>
              <a:t>there … So</a:t>
            </a:r>
            <a:r>
              <a:rPr lang="en-US" sz="2800" dirty="0"/>
              <a:t>, his rule was the “two and two rule”:  To take two minutes in the morning to pray, and when you are done</a:t>
            </a:r>
            <a:r>
              <a:rPr lang="en-US" sz="2800" dirty="0" smtClean="0"/>
              <a:t>, to put</a:t>
            </a:r>
            <a:endParaRPr lang="en-US" sz="2800" dirty="0"/>
          </a:p>
        </p:txBody>
      </p:sp>
    </p:spTree>
    <p:extLst>
      <p:ext uri="{BB962C8B-B14F-4D97-AF65-F5344CB8AC3E}">
        <p14:creationId xmlns:p14="http://schemas.microsoft.com/office/powerpoint/2010/main" val="35149495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62727" y="2854344"/>
            <a:ext cx="4177698"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Maybe Start Off Slow</a:t>
            </a:r>
            <a:endParaRPr lang="en-US" sz="2800" dirty="0"/>
          </a:p>
        </p:txBody>
      </p:sp>
      <p:sp>
        <p:nvSpPr>
          <p:cNvPr id="3" name="TextBox 2"/>
          <p:cNvSpPr txBox="1"/>
          <p:nvPr/>
        </p:nvSpPr>
        <p:spPr>
          <a:xfrm>
            <a:off x="135845" y="2807374"/>
            <a:ext cx="6922682" cy="3108543"/>
          </a:xfrm>
          <a:prstGeom prst="rect">
            <a:avLst/>
          </a:prstGeom>
          <a:noFill/>
        </p:spPr>
        <p:txBody>
          <a:bodyPr wrap="square" rtlCol="0">
            <a:spAutoFit/>
          </a:bodyPr>
          <a:lstStyle/>
          <a:p>
            <a:pPr lvl="1"/>
            <a:r>
              <a:rPr lang="en-US" sz="2800" dirty="0"/>
              <a:t>the Bible or your prayer book on your pillow.  Then in the evening, before you can sleep, you have to take the book from your pillow and pray two more minutes (at least), this time using the Bible/Breviary/book.  Then you put your book on the shoes you will wear the </a:t>
            </a:r>
            <a:r>
              <a:rPr lang="en-US" sz="2800" dirty="0" smtClean="0"/>
              <a:t>next</a:t>
            </a:r>
            <a:endParaRPr lang="en-US" sz="2800" dirty="0"/>
          </a:p>
        </p:txBody>
      </p:sp>
      <p:sp>
        <p:nvSpPr>
          <p:cNvPr id="6" name="TextBox 5"/>
          <p:cNvSpPr txBox="1"/>
          <p:nvPr/>
        </p:nvSpPr>
        <p:spPr>
          <a:xfrm>
            <a:off x="597570" y="5823287"/>
            <a:ext cx="11273588" cy="2092881"/>
          </a:xfrm>
          <a:prstGeom prst="rect">
            <a:avLst/>
          </a:prstGeom>
          <a:noFill/>
        </p:spPr>
        <p:txBody>
          <a:bodyPr wrap="square" rtlCol="0">
            <a:spAutoFit/>
          </a:bodyPr>
          <a:lstStyle/>
          <a:p>
            <a:r>
              <a:rPr lang="en-US" sz="2800" dirty="0"/>
              <a:t>day and you have to pick up the book </a:t>
            </a:r>
            <a:r>
              <a:rPr lang="en-US" sz="2800" dirty="0" smtClean="0"/>
              <a:t>in </a:t>
            </a:r>
            <a:r>
              <a:rPr lang="en-US" sz="2800" dirty="0"/>
              <a:t>the morning and pray two minutes (again) before you can put on your shoes.  </a:t>
            </a:r>
          </a:p>
          <a:p>
            <a:r>
              <a:rPr lang="en-US" sz="2800" dirty="0" smtClean="0"/>
              <a:t>Start </a:t>
            </a:r>
            <a:r>
              <a:rPr lang="en-US" sz="2800" dirty="0"/>
              <a:t>small and keep your commitment, and then build up from there.</a:t>
            </a:r>
          </a:p>
          <a:p>
            <a:pPr marL="0" lvl="1"/>
            <a:endParaRPr lang="en-US" sz="2800" dirty="0"/>
          </a:p>
          <a:p>
            <a:endParaRPr lang="en-US" dirty="0"/>
          </a:p>
        </p:txBody>
      </p:sp>
    </p:spTree>
    <p:extLst>
      <p:ext uri="{BB962C8B-B14F-4D97-AF65-F5344CB8AC3E}">
        <p14:creationId xmlns:p14="http://schemas.microsoft.com/office/powerpoint/2010/main" val="14223360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898105" y="2726597"/>
            <a:ext cx="4732421" cy="3513782"/>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135845" y="2807374"/>
            <a:ext cx="6922682" cy="2677656"/>
          </a:xfrm>
          <a:prstGeom prst="rect">
            <a:avLst/>
          </a:prstGeom>
          <a:noFill/>
        </p:spPr>
        <p:txBody>
          <a:bodyPr wrap="square" rtlCol="0">
            <a:spAutoFit/>
          </a:bodyPr>
          <a:lstStyle/>
          <a:p>
            <a:pPr lvl="1"/>
            <a:r>
              <a:rPr lang="en-US" sz="2800" dirty="0"/>
              <a:t>Jesus sought out quiet times away from everyone else in the Scriptures, and encouraged his disciples to do that same.  So, let’s follow Jesus’s example and advice to just be quiet SOMETIMES IF WE WANT TO FIND GOD. </a:t>
            </a:r>
          </a:p>
        </p:txBody>
      </p:sp>
    </p:spTree>
    <p:extLst>
      <p:ext uri="{BB962C8B-B14F-4D97-AF65-F5344CB8AC3E}">
        <p14:creationId xmlns:p14="http://schemas.microsoft.com/office/powerpoint/2010/main" val="2929229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244344" y="2854344"/>
            <a:ext cx="401446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dirty="0"/>
              <a:t>However, IF WE ARE MORE ACTIVE, THIS CAN HAPPEN WHILE WE WALK OR RUN OR SOMETHING….But let’s get into the occasional habit of being quiet.  Reminds me of a true story by Sr. Jose </a:t>
            </a:r>
            <a:r>
              <a:rPr lang="en-US" sz="2800" dirty="0" err="1"/>
              <a:t>Hobday</a:t>
            </a:r>
            <a:r>
              <a:rPr lang="en-US" sz="2800" dirty="0" smtClean="0"/>
              <a:t>:</a:t>
            </a:r>
          </a:p>
          <a:p>
            <a:r>
              <a:rPr lang="en-US" sz="2800" i="1" dirty="0"/>
              <a:t>I was twelve years old and growing up in New Mexico.  One Saturday I </a:t>
            </a:r>
            <a:r>
              <a:rPr lang="en-US" sz="2800" i="1" dirty="0" smtClean="0"/>
              <a:t>was</a:t>
            </a:r>
            <a:endParaRPr lang="en-US" sz="2800" dirty="0"/>
          </a:p>
        </p:txBody>
      </p:sp>
      <p:sp>
        <p:nvSpPr>
          <p:cNvPr id="6" name="TextBox 5"/>
          <p:cNvSpPr txBox="1"/>
          <p:nvPr/>
        </p:nvSpPr>
        <p:spPr>
          <a:xfrm>
            <a:off x="633146" y="5823287"/>
            <a:ext cx="11382391" cy="954107"/>
          </a:xfrm>
          <a:prstGeom prst="rect">
            <a:avLst/>
          </a:prstGeom>
          <a:noFill/>
        </p:spPr>
        <p:txBody>
          <a:bodyPr wrap="square" rtlCol="0">
            <a:spAutoFit/>
          </a:bodyPr>
          <a:lstStyle/>
          <a:p>
            <a:r>
              <a:rPr lang="en-US" sz="2800" i="1" dirty="0"/>
              <a:t>expecting my young friend Juanita to </a:t>
            </a:r>
            <a:r>
              <a:rPr lang="en-US" sz="2800" i="1" dirty="0" smtClean="0"/>
              <a:t>come </a:t>
            </a:r>
            <a:r>
              <a:rPr lang="en-US" sz="2800" i="1" dirty="0"/>
              <a:t>over; but my friend could not come over after all, so I began to make a nuisance of myself with each </a:t>
            </a:r>
            <a:endParaRPr lang="en-US" sz="2800" dirty="0"/>
          </a:p>
        </p:txBody>
      </p:sp>
    </p:spTree>
    <p:extLst>
      <p:ext uri="{BB962C8B-B14F-4D97-AF65-F5344CB8AC3E}">
        <p14:creationId xmlns:p14="http://schemas.microsoft.com/office/powerpoint/2010/main" val="7316374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i="1" dirty="0"/>
              <a:t>member of the family.  Finally my father had enough and he told me “Get an apple, a blanket, and a book and come with me”, and we got into the family truck and drove off.  We drove about eight </a:t>
            </a:r>
            <a:r>
              <a:rPr lang="en-US" sz="2800" i="1" dirty="0" smtClean="0"/>
              <a:t>miles </a:t>
            </a:r>
            <a:r>
              <a:rPr lang="en-US" sz="2800" i="1" dirty="0"/>
              <a:t>from home to a tree on the edge of a canyon.  My father dropped me off with my apple, </a:t>
            </a:r>
            <a:r>
              <a:rPr lang="en-US" sz="2800" i="1" dirty="0" smtClean="0"/>
              <a:t> </a:t>
            </a:r>
            <a:endParaRPr lang="en-US" sz="2800" dirty="0"/>
          </a:p>
        </p:txBody>
      </p:sp>
      <p:sp>
        <p:nvSpPr>
          <p:cNvPr id="6" name="TextBox 5"/>
          <p:cNvSpPr txBox="1"/>
          <p:nvPr/>
        </p:nvSpPr>
        <p:spPr>
          <a:xfrm>
            <a:off x="633146" y="5823287"/>
            <a:ext cx="11382391" cy="954107"/>
          </a:xfrm>
          <a:prstGeom prst="rect">
            <a:avLst/>
          </a:prstGeom>
          <a:noFill/>
        </p:spPr>
        <p:txBody>
          <a:bodyPr wrap="square" rtlCol="0">
            <a:spAutoFit/>
          </a:bodyPr>
          <a:lstStyle/>
          <a:p>
            <a:r>
              <a:rPr lang="en-US" sz="2800" i="1" dirty="0"/>
              <a:t>blanket, and book, on a canyon ridge under a pinion tree.  He told me he’d be back by evening, said  “Now, learn to live with yourself” and he left.</a:t>
            </a:r>
            <a:endParaRPr lang="en-US" sz="2800" dirty="0"/>
          </a:p>
        </p:txBody>
      </p:sp>
    </p:spTree>
    <p:extLst>
      <p:ext uri="{BB962C8B-B14F-4D97-AF65-F5344CB8AC3E}">
        <p14:creationId xmlns:p14="http://schemas.microsoft.com/office/powerpoint/2010/main" val="1130146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YOU ARE WELCOME HERE</a:t>
            </a:r>
            <a:endParaRPr lang="en-US" sz="4800" b="1" dirty="0">
              <a:solidFill>
                <a:schemeClr val="bg2">
                  <a:lumMod val="1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372799" y="1380035"/>
            <a:ext cx="5674822" cy="4256117"/>
          </a:xfrm>
          <a:prstGeom prst="rect">
            <a:avLst/>
          </a:prstGeom>
        </p:spPr>
      </p:pic>
      <p:sp>
        <p:nvSpPr>
          <p:cNvPr id="4" name="Rectangle 3"/>
          <p:cNvSpPr/>
          <p:nvPr/>
        </p:nvSpPr>
        <p:spPr>
          <a:xfrm>
            <a:off x="637310" y="1531767"/>
            <a:ext cx="6096000" cy="2308324"/>
          </a:xfrm>
          <a:prstGeom prst="rect">
            <a:avLst/>
          </a:prstGeom>
        </p:spPr>
        <p:txBody>
          <a:bodyPr>
            <a:spAutoFit/>
          </a:bodyPr>
          <a:lstStyle/>
          <a:p>
            <a:r>
              <a:rPr lang="en-US" sz="3600" dirty="0" smtClean="0">
                <a:solidFill>
                  <a:schemeClr val="bg2">
                    <a:lumMod val="10000"/>
                  </a:schemeClr>
                </a:solidFill>
              </a:rPr>
              <a:t>Today, </a:t>
            </a:r>
            <a:r>
              <a:rPr lang="en-US" sz="3600" dirty="0">
                <a:solidFill>
                  <a:schemeClr val="bg2">
                    <a:lumMod val="10000"/>
                  </a:schemeClr>
                </a:solidFill>
              </a:rPr>
              <a:t>and the next two sessions (June 3 and 10) we plan to go over what Catholics believe and why.  </a:t>
            </a:r>
          </a:p>
        </p:txBody>
      </p:sp>
    </p:spTree>
    <p:extLst>
      <p:ext uri="{BB962C8B-B14F-4D97-AF65-F5344CB8AC3E}">
        <p14:creationId xmlns:p14="http://schemas.microsoft.com/office/powerpoint/2010/main" val="660590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305345" y="2854344"/>
            <a:ext cx="3892462"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i="1" dirty="0"/>
              <a:t>I thought it was a little harsh so the first thing I did after he drove away was to throw the apple, the blanket, and the book off the edge of the cliff and sit down and cry.  After a while though I began to notice where I was—it </a:t>
            </a:r>
            <a:r>
              <a:rPr lang="en-US" sz="2800" i="1" dirty="0" smtClean="0"/>
              <a:t>was </a:t>
            </a:r>
            <a:r>
              <a:rPr lang="en-US" sz="2800" i="1" dirty="0"/>
              <a:t>a long time until evening.  I climbed down the cliff to </a:t>
            </a:r>
            <a:endParaRPr lang="en-US" sz="2800" dirty="0"/>
          </a:p>
        </p:txBody>
      </p:sp>
      <p:sp>
        <p:nvSpPr>
          <p:cNvPr id="6" name="TextBox 5"/>
          <p:cNvSpPr txBox="1"/>
          <p:nvPr/>
        </p:nvSpPr>
        <p:spPr>
          <a:xfrm>
            <a:off x="633146" y="5823287"/>
            <a:ext cx="11382391" cy="954107"/>
          </a:xfrm>
          <a:prstGeom prst="rect">
            <a:avLst/>
          </a:prstGeom>
          <a:noFill/>
        </p:spPr>
        <p:txBody>
          <a:bodyPr wrap="square" rtlCol="0">
            <a:spAutoFit/>
          </a:bodyPr>
          <a:lstStyle/>
          <a:p>
            <a:r>
              <a:rPr lang="en-US" sz="2800" i="1" dirty="0"/>
              <a:t>recover my losses, stretched out on my blanket under the tree and began to read.  It took a few hours, </a:t>
            </a:r>
            <a:r>
              <a:rPr lang="en-US" sz="2800" i="1" dirty="0" smtClean="0"/>
              <a:t>but gradually the world began to come alive for me</a:t>
            </a:r>
            <a:endParaRPr lang="en-US" sz="2800" dirty="0"/>
          </a:p>
        </p:txBody>
      </p:sp>
    </p:spTree>
    <p:extLst>
      <p:ext uri="{BB962C8B-B14F-4D97-AF65-F5344CB8AC3E}">
        <p14:creationId xmlns:p14="http://schemas.microsoft.com/office/powerpoint/2010/main" val="31634463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i="1" dirty="0"/>
              <a:t>in a new way.  The sky got bigger, noises were new, the silence was loud, and I was in touch.  I found myself sitting still, doing nothing.  By the time evening came I was wiser: I had learned that something happens in solitude</a:t>
            </a:r>
            <a:r>
              <a:rPr lang="en-US" sz="2800" i="1" dirty="0" smtClean="0"/>
              <a:t>, </a:t>
            </a:r>
            <a:r>
              <a:rPr lang="en-US" sz="2800" i="1" dirty="0"/>
              <a:t>that doesn’t happen any other way.  From then on I began to </a:t>
            </a:r>
            <a:r>
              <a:rPr lang="en-US" sz="2800" i="1" dirty="0" smtClean="0"/>
              <a:t>go</a:t>
            </a:r>
            <a:endParaRPr lang="en-US" sz="2800" dirty="0"/>
          </a:p>
        </p:txBody>
      </p:sp>
      <p:sp>
        <p:nvSpPr>
          <p:cNvPr id="6" name="TextBox 5"/>
          <p:cNvSpPr txBox="1"/>
          <p:nvPr/>
        </p:nvSpPr>
        <p:spPr>
          <a:xfrm>
            <a:off x="633146" y="5823287"/>
            <a:ext cx="11382391" cy="954107"/>
          </a:xfrm>
          <a:prstGeom prst="rect">
            <a:avLst/>
          </a:prstGeom>
          <a:noFill/>
        </p:spPr>
        <p:txBody>
          <a:bodyPr wrap="square" rtlCol="0">
            <a:spAutoFit/>
          </a:bodyPr>
          <a:lstStyle/>
          <a:p>
            <a:r>
              <a:rPr lang="en-US" sz="2800" i="1" dirty="0"/>
              <a:t>off for long stretches into that land.  I believe this was the beginning, in my life, for the lasting taste of the prayer of solitude.</a:t>
            </a:r>
            <a:endParaRPr lang="en-US" sz="2800" dirty="0"/>
          </a:p>
        </p:txBody>
      </p:sp>
    </p:spTree>
    <p:extLst>
      <p:ext uri="{BB962C8B-B14F-4D97-AF65-F5344CB8AC3E}">
        <p14:creationId xmlns:p14="http://schemas.microsoft.com/office/powerpoint/2010/main" val="5013964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8195324" y="2854344"/>
            <a:ext cx="2986023" cy="3787088"/>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5" y="2807374"/>
            <a:ext cx="7403950" cy="3108543"/>
          </a:xfrm>
          <a:prstGeom prst="rect">
            <a:avLst/>
          </a:prstGeom>
          <a:noFill/>
        </p:spPr>
        <p:txBody>
          <a:bodyPr wrap="square" rtlCol="0">
            <a:spAutoFit/>
          </a:bodyPr>
          <a:lstStyle/>
          <a:p>
            <a:r>
              <a:rPr lang="en-US" sz="2800" dirty="0"/>
              <a:t>Of course, it sometimes takes a while to get ourselves used to </a:t>
            </a:r>
            <a:r>
              <a:rPr lang="en-US" sz="2800" dirty="0" smtClean="0"/>
              <a:t>silence … Indeed</a:t>
            </a:r>
            <a:r>
              <a:rPr lang="en-US" sz="2800" dirty="0"/>
              <a:t>, the author Matthew Kelly in his book </a:t>
            </a:r>
            <a:r>
              <a:rPr lang="en-US" sz="2800" u="sng" dirty="0"/>
              <a:t>Four Signs of a Dynamic Catholic</a:t>
            </a:r>
            <a:r>
              <a:rPr lang="en-US" sz="2800" dirty="0"/>
              <a:t> compares getting used to silence, in prayer, to how a couple, first dating, get used to silences together by the time they have been married for many years.</a:t>
            </a:r>
          </a:p>
        </p:txBody>
      </p:sp>
    </p:spTree>
    <p:extLst>
      <p:ext uri="{BB962C8B-B14F-4D97-AF65-F5344CB8AC3E}">
        <p14:creationId xmlns:p14="http://schemas.microsoft.com/office/powerpoint/2010/main" val="22092394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89417" y="2854343"/>
            <a:ext cx="4601529" cy="3690835"/>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dirty="0"/>
              <a:t>But – even while it takes a while to get used to prayer, it is worth the effort to get used to some quiet time – whatever works – going for a walk, exercising while we are quiet, lingering after a daily mass during a lunch break to be quiet, listening to some music and then being </a:t>
            </a:r>
            <a:r>
              <a:rPr lang="en-US" sz="2800" dirty="0" smtClean="0"/>
              <a:t>quiet afterwards … </a:t>
            </a:r>
            <a:endParaRPr lang="en-US" sz="2800" dirty="0"/>
          </a:p>
        </p:txBody>
      </p:sp>
    </p:spTree>
    <p:extLst>
      <p:ext uri="{BB962C8B-B14F-4D97-AF65-F5344CB8AC3E}">
        <p14:creationId xmlns:p14="http://schemas.microsoft.com/office/powerpoint/2010/main" val="36123328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235801"/>
            <a:ext cx="4652683" cy="2326341"/>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6" y="2807374"/>
            <a:ext cx="6292090" cy="3970318"/>
          </a:xfrm>
          <a:prstGeom prst="rect">
            <a:avLst/>
          </a:prstGeom>
          <a:noFill/>
        </p:spPr>
        <p:txBody>
          <a:bodyPr wrap="square" rtlCol="0">
            <a:spAutoFit/>
          </a:bodyPr>
          <a:lstStyle/>
          <a:p>
            <a:r>
              <a:rPr lang="en-US" sz="2800" dirty="0"/>
              <a:t>but we find God not in just rolling through a lot of prayers or in quickly asking God to bless our day, but in following model of our Savior </a:t>
            </a:r>
            <a:r>
              <a:rPr lang="en-US" sz="2800" dirty="0" smtClean="0"/>
              <a:t>Jesus </a:t>
            </a:r>
            <a:r>
              <a:rPr lang="en-US" sz="2800" dirty="0"/>
              <a:t>who sought out times of </a:t>
            </a:r>
            <a:r>
              <a:rPr lang="en-US" sz="2800" dirty="0" smtClean="0"/>
              <a:t>quiet … and </a:t>
            </a:r>
            <a:r>
              <a:rPr lang="en-US" sz="2800" dirty="0"/>
              <a:t>the instructions He gave to the disciples.  Jesus and his instructions are our model for </a:t>
            </a:r>
            <a:r>
              <a:rPr lang="en-US" sz="2800" dirty="0" smtClean="0"/>
              <a:t>prayer … </a:t>
            </a:r>
            <a:r>
              <a:rPr lang="en-US" sz="2800" dirty="0"/>
              <a:t>So quiet time is important.</a:t>
            </a:r>
          </a:p>
          <a:p>
            <a:endParaRPr lang="en-US" sz="2800" dirty="0"/>
          </a:p>
        </p:txBody>
      </p:sp>
    </p:spTree>
    <p:extLst>
      <p:ext uri="{BB962C8B-B14F-4D97-AF65-F5344CB8AC3E}">
        <p14:creationId xmlns:p14="http://schemas.microsoft.com/office/powerpoint/2010/main" val="27344264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100549"/>
            <a:ext cx="4913839" cy="3101610"/>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6" y="2807374"/>
            <a:ext cx="6292090" cy="3108543"/>
          </a:xfrm>
          <a:prstGeom prst="rect">
            <a:avLst/>
          </a:prstGeom>
          <a:noFill/>
        </p:spPr>
        <p:txBody>
          <a:bodyPr wrap="square" rtlCol="0">
            <a:spAutoFit/>
          </a:bodyPr>
          <a:lstStyle/>
          <a:p>
            <a:r>
              <a:rPr lang="en-US" sz="2800" dirty="0"/>
              <a:t>The Catechism of the Catholic Church lists (Paragraph 2715) a comment that a parishioner in </a:t>
            </a:r>
            <a:r>
              <a:rPr lang="en-US" sz="2800" dirty="0" err="1"/>
              <a:t>Ars</a:t>
            </a:r>
            <a:r>
              <a:rPr lang="en-US" sz="2800" dirty="0"/>
              <a:t>, France told his priest, St. John </a:t>
            </a:r>
            <a:r>
              <a:rPr lang="en-US" sz="2800" dirty="0" err="1"/>
              <a:t>Vianney</a:t>
            </a:r>
            <a:r>
              <a:rPr lang="en-US" sz="2800" dirty="0"/>
              <a:t>, about his prayer, “When I was young I tried to tell God everything in prayer, later I got so I tried very hard to listen to God in prayer, now that I am old </a:t>
            </a:r>
            <a:r>
              <a:rPr lang="en-US" sz="2800" dirty="0" smtClean="0"/>
              <a:t>I</a:t>
            </a:r>
            <a:endParaRPr lang="en-US" sz="2800" dirty="0"/>
          </a:p>
        </p:txBody>
      </p:sp>
      <p:sp>
        <p:nvSpPr>
          <p:cNvPr id="6" name="TextBox 5"/>
          <p:cNvSpPr txBox="1"/>
          <p:nvPr/>
        </p:nvSpPr>
        <p:spPr>
          <a:xfrm>
            <a:off x="633145" y="5824847"/>
            <a:ext cx="11093633" cy="523220"/>
          </a:xfrm>
          <a:prstGeom prst="rect">
            <a:avLst/>
          </a:prstGeom>
          <a:noFill/>
        </p:spPr>
        <p:txBody>
          <a:bodyPr wrap="square" rtlCol="0">
            <a:spAutoFit/>
          </a:bodyPr>
          <a:lstStyle/>
          <a:p>
            <a:r>
              <a:rPr lang="en-US" sz="2800" dirty="0"/>
              <a:t>just </a:t>
            </a:r>
            <a:r>
              <a:rPr lang="en-US" sz="2800" b="1" dirty="0" smtClean="0"/>
              <a:t>look </a:t>
            </a:r>
            <a:r>
              <a:rPr lang="en-US" sz="2800" b="1" dirty="0"/>
              <a:t>at him and he looks at me</a:t>
            </a:r>
            <a:r>
              <a:rPr lang="en-US" dirty="0"/>
              <a:t>.</a:t>
            </a:r>
          </a:p>
        </p:txBody>
      </p:sp>
    </p:spTree>
    <p:extLst>
      <p:ext uri="{BB962C8B-B14F-4D97-AF65-F5344CB8AC3E}">
        <p14:creationId xmlns:p14="http://schemas.microsoft.com/office/powerpoint/2010/main" val="38031927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507705" y="2099720"/>
            <a:ext cx="3513221" cy="434920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Silence</a:t>
            </a:r>
            <a:endParaRPr lang="en-US" sz="2800" dirty="0"/>
          </a:p>
        </p:txBody>
      </p:sp>
      <p:sp>
        <p:nvSpPr>
          <p:cNvPr id="3" name="TextBox 2"/>
          <p:cNvSpPr txBox="1"/>
          <p:nvPr/>
        </p:nvSpPr>
        <p:spPr>
          <a:xfrm>
            <a:off x="633145" y="2807374"/>
            <a:ext cx="6425381" cy="1815882"/>
          </a:xfrm>
          <a:prstGeom prst="rect">
            <a:avLst/>
          </a:prstGeom>
          <a:noFill/>
        </p:spPr>
        <p:txBody>
          <a:bodyPr wrap="square" rtlCol="0">
            <a:spAutoFit/>
          </a:bodyPr>
          <a:lstStyle/>
          <a:p>
            <a:r>
              <a:rPr lang="en-US" sz="2800" dirty="0"/>
              <a:t>So, while we want to have a structure and </a:t>
            </a:r>
            <a:r>
              <a:rPr lang="en-US" sz="2800" dirty="0" smtClean="0"/>
              <a:t>help </a:t>
            </a:r>
            <a:r>
              <a:rPr lang="en-US" sz="2800" dirty="0"/>
              <a:t>to our prayer time, there needs to also be time to just be quiet with God.</a:t>
            </a:r>
          </a:p>
          <a:p>
            <a:r>
              <a:rPr lang="en-US" sz="2800" b="1" i="1" dirty="0"/>
              <a:t> </a:t>
            </a:r>
            <a:endParaRPr lang="en-US" sz="2800" dirty="0"/>
          </a:p>
        </p:txBody>
      </p:sp>
    </p:spTree>
    <p:extLst>
      <p:ext uri="{BB962C8B-B14F-4D97-AF65-F5344CB8AC3E}">
        <p14:creationId xmlns:p14="http://schemas.microsoft.com/office/powerpoint/2010/main" val="22772198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indent="-514350">
              <a:buFont typeface="+mj-lt"/>
              <a:buAutoNum type="arabicPeriod"/>
            </a:pPr>
            <a:r>
              <a:rPr lang="en-US" sz="2800" dirty="0"/>
              <a:t>Can you keep a Bible or have access to the Bible electronically and read a passage of one of the four Gospels each day?  And then pray about </a:t>
            </a:r>
            <a:r>
              <a:rPr lang="en-US" sz="2800" dirty="0" smtClean="0"/>
              <a:t>that</a:t>
            </a:r>
            <a:endParaRPr lang="en-US" sz="2800" dirty="0"/>
          </a:p>
        </p:txBody>
      </p:sp>
      <p:sp>
        <p:nvSpPr>
          <p:cNvPr id="6" name="TextBox 5"/>
          <p:cNvSpPr txBox="1"/>
          <p:nvPr/>
        </p:nvSpPr>
        <p:spPr>
          <a:xfrm>
            <a:off x="1146490" y="5823287"/>
            <a:ext cx="11061549" cy="523220"/>
          </a:xfrm>
          <a:prstGeom prst="rect">
            <a:avLst/>
          </a:prstGeom>
          <a:noFill/>
        </p:spPr>
        <p:txBody>
          <a:bodyPr wrap="square" rtlCol="0">
            <a:spAutoFit/>
          </a:bodyPr>
          <a:lstStyle/>
          <a:p>
            <a:r>
              <a:rPr lang="en-US" sz="2800" dirty="0" smtClean="0"/>
              <a:t>Passage?  A few times recently Pope Francis has encouraged Christians to</a:t>
            </a:r>
            <a:endParaRPr lang="en-US" sz="2800" dirty="0"/>
          </a:p>
        </p:txBody>
      </p:sp>
    </p:spTree>
    <p:extLst>
      <p:ext uri="{BB962C8B-B14F-4D97-AF65-F5344CB8AC3E}">
        <p14:creationId xmlns:p14="http://schemas.microsoft.com/office/powerpoint/2010/main" val="29562854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949104"/>
            <a:ext cx="4652683" cy="2899735"/>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indent="-514350">
              <a:buFont typeface="+mj-lt"/>
              <a:buAutoNum type="arabicPeriod"/>
            </a:pPr>
            <a:r>
              <a:rPr lang="en-US" sz="2800" dirty="0" smtClean="0"/>
              <a:t>Keep a Bible with them at all times so that they can pray when inspired during the day.  </a:t>
            </a:r>
            <a:r>
              <a:rPr lang="en-US" sz="2800" i="1" dirty="0" smtClean="0"/>
              <a:t>St. Jerome Press </a:t>
            </a:r>
            <a:r>
              <a:rPr lang="en-US" sz="2800" i="1" dirty="0" smtClean="0">
                <a:hlinkClick r:id="rId4"/>
              </a:rPr>
              <a:t>www.stjeromepress.com</a:t>
            </a:r>
            <a:r>
              <a:rPr lang="en-US" sz="2800" i="1" dirty="0" smtClean="0"/>
              <a:t> or 1/800-</a:t>
            </a:r>
            <a:endParaRPr lang="en-US" sz="2800" i="1" dirty="0"/>
          </a:p>
        </p:txBody>
      </p:sp>
      <p:sp>
        <p:nvSpPr>
          <p:cNvPr id="6" name="TextBox 5"/>
          <p:cNvSpPr txBox="1"/>
          <p:nvPr/>
        </p:nvSpPr>
        <p:spPr>
          <a:xfrm>
            <a:off x="1146490" y="5823287"/>
            <a:ext cx="11061549" cy="523220"/>
          </a:xfrm>
          <a:prstGeom prst="rect">
            <a:avLst/>
          </a:prstGeom>
          <a:noFill/>
        </p:spPr>
        <p:txBody>
          <a:bodyPr wrap="square" rtlCol="0">
            <a:spAutoFit/>
          </a:bodyPr>
          <a:lstStyle/>
          <a:p>
            <a:r>
              <a:rPr lang="en-US" sz="2800" i="1" dirty="0" smtClean="0"/>
              <a:t>845-2648 has Bibles from $4.25 and catechisms from $7.99</a:t>
            </a:r>
            <a:r>
              <a:rPr lang="en-US" sz="2800" dirty="0" smtClean="0"/>
              <a:t>.  </a:t>
            </a:r>
            <a:endParaRPr lang="en-US" sz="2800" i="1" dirty="0"/>
          </a:p>
        </p:txBody>
      </p:sp>
    </p:spTree>
    <p:extLst>
      <p:ext uri="{BB962C8B-B14F-4D97-AF65-F5344CB8AC3E}">
        <p14:creationId xmlns:p14="http://schemas.microsoft.com/office/powerpoint/2010/main" val="40330109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58526" y="2349284"/>
            <a:ext cx="4329911" cy="450871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246769"/>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indent="-514350">
              <a:buFont typeface="+mj-lt"/>
              <a:buAutoNum type="arabicPeriod"/>
            </a:pPr>
            <a:r>
              <a:rPr lang="en-US" sz="2800" dirty="0"/>
              <a:t>OR refer to </a:t>
            </a:r>
            <a:r>
              <a:rPr lang="en-US" sz="2800" i="1" dirty="0"/>
              <a:t>The Bible App:  bible.com/app.</a:t>
            </a:r>
          </a:p>
        </p:txBody>
      </p:sp>
    </p:spTree>
    <p:extLst>
      <p:ext uri="{BB962C8B-B14F-4D97-AF65-F5344CB8AC3E}">
        <p14:creationId xmlns:p14="http://schemas.microsoft.com/office/powerpoint/2010/main" val="2846922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0769"/>
            <a:ext cx="12192000" cy="8325288"/>
          </a:xfrm>
          <a:prstGeom prst="rect">
            <a:avLst/>
          </a:prstGeom>
        </p:spPr>
      </p:pic>
      <p:sp>
        <p:nvSpPr>
          <p:cNvPr id="3"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YOU ARE WELCOME HERE</a:t>
            </a:r>
            <a:endParaRPr lang="en-US" sz="4800" b="1" dirty="0">
              <a:solidFill>
                <a:schemeClr val="bg2">
                  <a:lumMod val="1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372799" y="1380035"/>
            <a:ext cx="5674822" cy="4256117"/>
          </a:xfrm>
          <a:prstGeom prst="rect">
            <a:avLst/>
          </a:prstGeom>
        </p:spPr>
      </p:pic>
      <p:sp>
        <p:nvSpPr>
          <p:cNvPr id="4" name="Rectangle 3"/>
          <p:cNvSpPr/>
          <p:nvPr/>
        </p:nvSpPr>
        <p:spPr>
          <a:xfrm>
            <a:off x="637310" y="1531767"/>
            <a:ext cx="6096000" cy="2308324"/>
          </a:xfrm>
          <a:prstGeom prst="rect">
            <a:avLst/>
          </a:prstGeom>
        </p:spPr>
        <p:txBody>
          <a:bodyPr>
            <a:spAutoFit/>
          </a:bodyPr>
          <a:lstStyle/>
          <a:p>
            <a:r>
              <a:rPr lang="en-US" sz="3600" dirty="0" smtClean="0">
                <a:solidFill>
                  <a:schemeClr val="bg2">
                    <a:lumMod val="10000"/>
                  </a:schemeClr>
                </a:solidFill>
              </a:rPr>
              <a:t>Today, </a:t>
            </a:r>
            <a:r>
              <a:rPr lang="en-US" sz="3600" dirty="0">
                <a:solidFill>
                  <a:schemeClr val="bg2">
                    <a:lumMod val="10000"/>
                  </a:schemeClr>
                </a:solidFill>
              </a:rPr>
              <a:t>and the next two sessions (June 3 and 10) we plan to go over what Catholics believe and why.  </a:t>
            </a:r>
          </a:p>
        </p:txBody>
      </p:sp>
      <p:sp>
        <p:nvSpPr>
          <p:cNvPr id="6" name="Rectangle 5"/>
          <p:cNvSpPr/>
          <p:nvPr/>
        </p:nvSpPr>
        <p:spPr>
          <a:xfrm>
            <a:off x="637310" y="4107777"/>
            <a:ext cx="6096000" cy="1754326"/>
          </a:xfrm>
          <a:prstGeom prst="rect">
            <a:avLst/>
          </a:prstGeom>
        </p:spPr>
        <p:txBody>
          <a:bodyPr wrap="square">
            <a:spAutoFit/>
          </a:bodyPr>
          <a:lstStyle/>
          <a:p>
            <a:r>
              <a:rPr lang="en-US" sz="3600" dirty="0">
                <a:solidFill>
                  <a:schemeClr val="bg2">
                    <a:lumMod val="10000"/>
                  </a:schemeClr>
                </a:solidFill>
              </a:rPr>
              <a:t>We will try to keep each meeting to 1 hour to respect </a:t>
            </a:r>
            <a:r>
              <a:rPr lang="en-US" sz="3600" dirty="0" smtClean="0">
                <a:solidFill>
                  <a:schemeClr val="bg2">
                    <a:lumMod val="10000"/>
                  </a:schemeClr>
                </a:solidFill>
              </a:rPr>
              <a:t>people’s schedules.</a:t>
            </a:r>
            <a:endParaRPr lang="en-US" sz="3600" dirty="0">
              <a:solidFill>
                <a:schemeClr val="bg2">
                  <a:lumMod val="10000"/>
                </a:schemeClr>
              </a:solidFill>
            </a:endParaRPr>
          </a:p>
        </p:txBody>
      </p:sp>
    </p:spTree>
    <p:extLst>
      <p:ext uri="{BB962C8B-B14F-4D97-AF65-F5344CB8AC3E}">
        <p14:creationId xmlns:p14="http://schemas.microsoft.com/office/powerpoint/2010/main" val="2970176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2856506"/>
            <a:ext cx="4652683" cy="3084931"/>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3539430"/>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2"/>
            </a:pPr>
            <a:r>
              <a:rPr lang="en-US" sz="2800" dirty="0"/>
              <a:t>Can you spend some time during your prayer assessing how you have been acting towards other people (examine your life) and then asking God for help to be a good Christian?</a:t>
            </a:r>
          </a:p>
        </p:txBody>
      </p:sp>
    </p:spTree>
    <p:extLst>
      <p:ext uri="{BB962C8B-B14F-4D97-AF65-F5344CB8AC3E}">
        <p14:creationId xmlns:p14="http://schemas.microsoft.com/office/powerpoint/2010/main" val="20367099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175766"/>
            <a:ext cx="4849670" cy="2599391"/>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3"/>
            </a:pPr>
            <a:r>
              <a:rPr lang="en-US" sz="2800" dirty="0"/>
              <a:t>Can you think of all the things that you are thankful for?  Remember the faces and hear the voices of people who have been good to you?  </a:t>
            </a:r>
          </a:p>
        </p:txBody>
      </p:sp>
    </p:spTree>
    <p:extLst>
      <p:ext uri="{BB962C8B-B14F-4D97-AF65-F5344CB8AC3E}">
        <p14:creationId xmlns:p14="http://schemas.microsoft.com/office/powerpoint/2010/main" val="42046697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817895" y="2856506"/>
            <a:ext cx="4760023" cy="3271578"/>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677656"/>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4"/>
            </a:pPr>
            <a:r>
              <a:rPr lang="en-US" sz="2800" dirty="0"/>
              <a:t>Can you lift up others in prayer?  Ask God to bless family, friends, those in need? </a:t>
            </a:r>
            <a:r>
              <a:rPr lang="en-US" sz="2800" dirty="0" smtClean="0"/>
              <a:t>  </a:t>
            </a:r>
            <a:endParaRPr lang="en-US" sz="2800" dirty="0"/>
          </a:p>
        </p:txBody>
      </p:sp>
    </p:spTree>
    <p:extLst>
      <p:ext uri="{BB962C8B-B14F-4D97-AF65-F5344CB8AC3E}">
        <p14:creationId xmlns:p14="http://schemas.microsoft.com/office/powerpoint/2010/main" val="14157590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267074" y="2441958"/>
            <a:ext cx="4086726" cy="4416042"/>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246769"/>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5"/>
            </a:pPr>
            <a:r>
              <a:rPr lang="en-US" sz="2800" dirty="0"/>
              <a:t>Can you ask God to help you be a better Christian?</a:t>
            </a:r>
          </a:p>
        </p:txBody>
      </p:sp>
    </p:spTree>
    <p:extLst>
      <p:ext uri="{BB962C8B-B14F-4D97-AF65-F5344CB8AC3E}">
        <p14:creationId xmlns:p14="http://schemas.microsoft.com/office/powerpoint/2010/main" val="34297635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677656"/>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6"/>
            </a:pPr>
            <a:r>
              <a:rPr lang="en-US" sz="2800" dirty="0"/>
              <a:t>Can you pray a decade of the rosary?  Or a whole rosary.  </a:t>
            </a:r>
            <a:r>
              <a:rPr lang="en-US" sz="2800" i="1" dirty="0"/>
              <a:t>Go to </a:t>
            </a:r>
            <a:r>
              <a:rPr lang="en-US" sz="2800" i="1" u="sng" dirty="0">
                <a:hlinkClick r:id="rId4"/>
              </a:rPr>
              <a:t>www.catholic.org</a:t>
            </a:r>
            <a:r>
              <a:rPr lang="en-US" sz="2800" i="1" dirty="0"/>
              <a:t>.</a:t>
            </a:r>
            <a:endParaRPr lang="en-US" sz="2800" dirty="0"/>
          </a:p>
        </p:txBody>
      </p:sp>
    </p:spTree>
    <p:extLst>
      <p:ext uri="{BB962C8B-B14F-4D97-AF65-F5344CB8AC3E}">
        <p14:creationId xmlns:p14="http://schemas.microsoft.com/office/powerpoint/2010/main" val="7257702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593305" y="3328080"/>
            <a:ext cx="5277853" cy="1933439"/>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120581" cy="3539430"/>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7"/>
            </a:pPr>
            <a:r>
              <a:rPr lang="en-US" sz="2800" dirty="0"/>
              <a:t>Can you find a good LITANY to start off your prayer? (i.e. – you might look up “The Litany of the Sacred Heart” as an example or “The Divine Mercy Chaplet.)  </a:t>
            </a:r>
            <a:r>
              <a:rPr lang="en-US" sz="2800" i="1" dirty="0"/>
              <a:t>Go to </a:t>
            </a:r>
            <a:r>
              <a:rPr lang="en-US" sz="2800" i="1" u="sng" dirty="0">
                <a:hlinkClick r:id="rId4"/>
              </a:rPr>
              <a:t>www.catholic.org</a:t>
            </a:r>
            <a:r>
              <a:rPr lang="en-US" sz="2800" i="1" dirty="0"/>
              <a:t>.</a:t>
            </a:r>
            <a:endParaRPr lang="en-US" sz="2800" dirty="0"/>
          </a:p>
        </p:txBody>
      </p:sp>
    </p:spTree>
    <p:extLst>
      <p:ext uri="{BB962C8B-B14F-4D97-AF65-F5344CB8AC3E}">
        <p14:creationId xmlns:p14="http://schemas.microsoft.com/office/powerpoint/2010/main" val="22464387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609347" y="3010394"/>
            <a:ext cx="5342021" cy="2499325"/>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246769"/>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8"/>
            </a:pPr>
            <a:r>
              <a:rPr lang="en-US" sz="2800" dirty="0"/>
              <a:t>Could you have a good inspirational song to play to open up your prayer?</a:t>
            </a:r>
          </a:p>
        </p:txBody>
      </p:sp>
    </p:spTree>
    <p:extLst>
      <p:ext uri="{BB962C8B-B14F-4D97-AF65-F5344CB8AC3E}">
        <p14:creationId xmlns:p14="http://schemas.microsoft.com/office/powerpoint/2010/main" val="35806390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58525" y="2349284"/>
            <a:ext cx="4652211" cy="4115684"/>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677656"/>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9"/>
            </a:pPr>
            <a:r>
              <a:rPr lang="en-US" sz="2800" dirty="0"/>
              <a:t>Could you find a holy place to go – the National Shrine or a beautiful spot  – to inspire you?</a:t>
            </a:r>
          </a:p>
        </p:txBody>
      </p:sp>
    </p:spTree>
    <p:extLst>
      <p:ext uri="{BB962C8B-B14F-4D97-AF65-F5344CB8AC3E}">
        <p14:creationId xmlns:p14="http://schemas.microsoft.com/office/powerpoint/2010/main" val="16884026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677656"/>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10"/>
            </a:pPr>
            <a:r>
              <a:rPr lang="en-US" sz="2800" dirty="0"/>
              <a:t>Could you have some religious art to inspire you?  Like a crucifix or a picture of the Holy Family?</a:t>
            </a:r>
          </a:p>
        </p:txBody>
      </p:sp>
    </p:spTree>
    <p:extLst>
      <p:ext uri="{BB962C8B-B14F-4D97-AF65-F5344CB8AC3E}">
        <p14:creationId xmlns:p14="http://schemas.microsoft.com/office/powerpoint/2010/main" val="37974987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866021" y="2441958"/>
            <a:ext cx="4812632" cy="391071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677656"/>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11"/>
            </a:pPr>
            <a:r>
              <a:rPr lang="en-US" sz="2800" dirty="0"/>
              <a:t>Can you get to daily mass and then pray before or after mass once in a while?</a:t>
            </a:r>
          </a:p>
        </p:txBody>
      </p:sp>
    </p:spTree>
    <p:extLst>
      <p:ext uri="{BB962C8B-B14F-4D97-AF65-F5344CB8AC3E}">
        <p14:creationId xmlns:p14="http://schemas.microsoft.com/office/powerpoint/2010/main" val="707951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The Sacrament of Confirmation</a:t>
            </a:r>
            <a:endParaRPr lang="en-US" sz="4800" b="1" dirty="0">
              <a:solidFill>
                <a:schemeClr val="bg2">
                  <a:lumMod val="10000"/>
                </a:schemeClr>
              </a:solidFill>
            </a:endParaRPr>
          </a:p>
        </p:txBody>
      </p:sp>
      <p:sp>
        <p:nvSpPr>
          <p:cNvPr id="6" name="Rectangle 5"/>
          <p:cNvSpPr/>
          <p:nvPr/>
        </p:nvSpPr>
        <p:spPr>
          <a:xfrm>
            <a:off x="637310" y="1448313"/>
            <a:ext cx="6116526" cy="2677656"/>
          </a:xfrm>
          <a:prstGeom prst="rect">
            <a:avLst/>
          </a:prstGeom>
        </p:spPr>
        <p:txBody>
          <a:bodyPr wrap="square">
            <a:spAutoFit/>
          </a:bodyPr>
          <a:lstStyle/>
          <a:p>
            <a:r>
              <a:rPr lang="en-US" sz="2800" dirty="0"/>
              <a:t>If you are a Catholic who has ALREADY BEEN BAPTIZED AND HAD YOUR FIRST COMMUNION, you are </a:t>
            </a:r>
            <a:endParaRPr lang="en-US" sz="2800" dirty="0" smtClean="0"/>
          </a:p>
          <a:p>
            <a:r>
              <a:rPr lang="en-US" sz="2800" dirty="0" smtClean="0"/>
              <a:t>invited </a:t>
            </a:r>
            <a:r>
              <a:rPr lang="en-US" sz="2800" dirty="0"/>
              <a:t>to get CONFIRMED </a:t>
            </a:r>
            <a:endParaRPr lang="en-US" sz="2800" dirty="0" smtClean="0"/>
          </a:p>
          <a:p>
            <a:r>
              <a:rPr lang="en-US" sz="2800" dirty="0" smtClean="0"/>
              <a:t>after attending the </a:t>
            </a:r>
            <a:r>
              <a:rPr lang="en-US" sz="2800" dirty="0"/>
              <a:t>three </a:t>
            </a:r>
            <a:endParaRPr lang="en-US" sz="2800" dirty="0" smtClean="0"/>
          </a:p>
          <a:p>
            <a:r>
              <a:rPr lang="en-US" sz="2800" dirty="0" smtClean="0"/>
              <a:t>classes</a:t>
            </a:r>
            <a:r>
              <a:rPr lang="en-US" sz="2800" dirty="0"/>
              <a:t>.</a:t>
            </a:r>
          </a:p>
        </p:txBody>
      </p:sp>
      <p:pic>
        <p:nvPicPr>
          <p:cNvPr id="7" name="Picture 6" descr="CS PHOTOS BY JACLYN LIPPELMANN Erin Morris Bright teaches Theology in a classroom at DeMatha Catholic High School in Hyattsville. Bright, who also teaches a government class there, was recently named as one of 10 Catholic school teachers in the Archdiocese of Washington who will receive 2016 Golden Apple Awards for teaching excellence."/>
          <p:cNvPicPr/>
          <p:nvPr/>
        </p:nvPicPr>
        <p:blipFill>
          <a:blip r:embed="rId3">
            <a:extLst>
              <a:ext uri="{28A0092B-C50C-407E-A947-70E740481C1C}">
                <a14:useLocalDpi xmlns:a14="http://schemas.microsoft.com/office/drawing/2010/main" val="0"/>
              </a:ext>
            </a:extLst>
          </a:blip>
          <a:srcRect/>
          <a:stretch>
            <a:fillRect/>
          </a:stretch>
        </p:blipFill>
        <p:spPr bwMode="auto">
          <a:xfrm>
            <a:off x="4831644" y="2302933"/>
            <a:ext cx="6522156" cy="4008968"/>
          </a:xfrm>
          <a:prstGeom prst="rect">
            <a:avLst/>
          </a:prstGeom>
          <a:noFill/>
          <a:ln>
            <a:noFill/>
          </a:ln>
        </p:spPr>
      </p:pic>
    </p:spTree>
    <p:extLst>
      <p:ext uri="{BB962C8B-B14F-4D97-AF65-F5344CB8AC3E}">
        <p14:creationId xmlns:p14="http://schemas.microsoft.com/office/powerpoint/2010/main" val="3703375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737685" y="2807375"/>
            <a:ext cx="4924926" cy="3080078"/>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3970318"/>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12"/>
            </a:pPr>
            <a:r>
              <a:rPr lang="en-US" sz="2800" dirty="0" smtClean="0"/>
              <a:t>If </a:t>
            </a:r>
            <a:r>
              <a:rPr lang="en-US" sz="2800" dirty="0"/>
              <a:t>you are married, can you pray, holding hands, for God to bless your marriage each day (in addition to personal prayer.)  If you have a family, can you all pray for your family each day?</a:t>
            </a:r>
          </a:p>
        </p:txBody>
      </p:sp>
    </p:spTree>
    <p:extLst>
      <p:ext uri="{BB962C8B-B14F-4D97-AF65-F5344CB8AC3E}">
        <p14:creationId xmlns:p14="http://schemas.microsoft.com/office/powerpoint/2010/main" val="34632488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30414" y="2854344"/>
            <a:ext cx="4642324" cy="308925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13"/>
            </a:pPr>
            <a:r>
              <a:rPr lang="en-US" sz="2800" dirty="0"/>
              <a:t>Can you pray on the Sunday readings some during the week as a benefit to daily prayer and also as a preparation for the Sunday mass? </a:t>
            </a:r>
            <a:r>
              <a:rPr lang="en-US" sz="2800" i="1" dirty="0"/>
              <a:t>You can find </a:t>
            </a:r>
            <a:r>
              <a:rPr lang="en-US" sz="2800" i="1" dirty="0" smtClean="0"/>
              <a:t>daily</a:t>
            </a:r>
            <a:endParaRPr lang="en-US" sz="2800" dirty="0"/>
          </a:p>
        </p:txBody>
      </p:sp>
      <p:sp>
        <p:nvSpPr>
          <p:cNvPr id="6" name="TextBox 5"/>
          <p:cNvSpPr txBox="1"/>
          <p:nvPr/>
        </p:nvSpPr>
        <p:spPr>
          <a:xfrm>
            <a:off x="1155034" y="5833903"/>
            <a:ext cx="10535181" cy="954107"/>
          </a:xfrm>
          <a:prstGeom prst="rect">
            <a:avLst/>
          </a:prstGeom>
          <a:noFill/>
        </p:spPr>
        <p:txBody>
          <a:bodyPr wrap="square" rtlCol="0">
            <a:spAutoFit/>
          </a:bodyPr>
          <a:lstStyle/>
          <a:p>
            <a:r>
              <a:rPr lang="en-US" sz="2800" i="1" dirty="0"/>
              <a:t>readings for daily mass, and the daily Prayer of the </a:t>
            </a:r>
            <a:r>
              <a:rPr lang="en-US" sz="2800" i="1" dirty="0" smtClean="0"/>
              <a:t>Church at www.univeralis.com</a:t>
            </a:r>
            <a:endParaRPr lang="en-US" sz="2800" dirty="0"/>
          </a:p>
        </p:txBody>
      </p:sp>
    </p:spTree>
    <p:extLst>
      <p:ext uri="{BB962C8B-B14F-4D97-AF65-F5344CB8AC3E}">
        <p14:creationId xmlns:p14="http://schemas.microsoft.com/office/powerpoint/2010/main" val="8534195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70821" y="2349283"/>
            <a:ext cx="4331368" cy="4244021"/>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2246769"/>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13"/>
            </a:pPr>
            <a:r>
              <a:rPr lang="en-US" sz="2800" dirty="0"/>
              <a:t>Maybe also go to </a:t>
            </a:r>
            <a:r>
              <a:rPr lang="en-US" sz="2800" i="1" u="sng" dirty="0"/>
              <a:t>http://liturgy.slu.edu/</a:t>
            </a:r>
            <a:r>
              <a:rPr lang="en-US" sz="2800" dirty="0"/>
              <a:t> or </a:t>
            </a:r>
            <a:r>
              <a:rPr lang="en-US" sz="2800" dirty="0" smtClean="0"/>
              <a:t>“Laudate,” </a:t>
            </a:r>
            <a:r>
              <a:rPr lang="en-US" sz="2800" dirty="0"/>
              <a:t>a free app.</a:t>
            </a:r>
          </a:p>
        </p:txBody>
      </p:sp>
    </p:spTree>
    <p:extLst>
      <p:ext uri="{BB962C8B-B14F-4D97-AF65-F5344CB8AC3E}">
        <p14:creationId xmlns:p14="http://schemas.microsoft.com/office/powerpoint/2010/main" val="16638766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170821" y="2068000"/>
            <a:ext cx="3416968" cy="4278804"/>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3539430"/>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14"/>
            </a:pPr>
            <a:r>
              <a:rPr lang="en-US" sz="2800" dirty="0"/>
              <a:t>Could you read about a saint?  You can also get daily emails on the saint of the day and the readings of the day by signing up at </a:t>
            </a:r>
            <a:r>
              <a:rPr lang="en-US" sz="2800" i="1" dirty="0"/>
              <a:t>www.pray.nd.edu OR </a:t>
            </a:r>
            <a:r>
              <a:rPr lang="en-US" sz="2800" i="1" u="sng" dirty="0">
                <a:hlinkClick r:id="rId4"/>
              </a:rPr>
              <a:t>www.americancatholic.org</a:t>
            </a:r>
            <a:r>
              <a:rPr lang="en-US" sz="2800" i="1" dirty="0"/>
              <a:t>.</a:t>
            </a:r>
            <a:endParaRPr lang="en-US" sz="2800" dirty="0"/>
          </a:p>
        </p:txBody>
      </p:sp>
    </p:spTree>
    <p:extLst>
      <p:ext uri="{BB962C8B-B14F-4D97-AF65-F5344CB8AC3E}">
        <p14:creationId xmlns:p14="http://schemas.microsoft.com/office/powerpoint/2010/main" val="10693674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010394"/>
            <a:ext cx="4994049" cy="2247857"/>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Ways to Pray</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r>
              <a:rPr lang="en-US" sz="2800" dirty="0"/>
              <a:t>Having said all of the above, what about the actual ACTION of prayer?  Are there some ideas out there?  </a:t>
            </a:r>
          </a:p>
          <a:p>
            <a:pPr marL="514350" lvl="0" indent="-514350">
              <a:buFont typeface="+mj-lt"/>
              <a:buAutoNum type="arabicPeriod" startAt="14"/>
            </a:pPr>
            <a:r>
              <a:rPr lang="en-US" sz="2800" dirty="0"/>
              <a:t>Could you do an on-line retreat?  You can go to </a:t>
            </a:r>
            <a:r>
              <a:rPr lang="en-US" sz="2800" i="1" u="sng" dirty="0">
                <a:hlinkClick r:id="rId4"/>
              </a:rPr>
              <a:t>www.sacredspace.ie</a:t>
            </a:r>
            <a:r>
              <a:rPr lang="en-US" sz="2800" dirty="0"/>
              <a:t> or other sites for a multitude of on-line retreats which you can do at your computer.  </a:t>
            </a:r>
          </a:p>
        </p:txBody>
      </p:sp>
      <p:sp>
        <p:nvSpPr>
          <p:cNvPr id="6" name="TextBox 5"/>
          <p:cNvSpPr txBox="1"/>
          <p:nvPr/>
        </p:nvSpPr>
        <p:spPr>
          <a:xfrm>
            <a:off x="1171074" y="5807244"/>
            <a:ext cx="10358718" cy="954107"/>
          </a:xfrm>
          <a:prstGeom prst="rect">
            <a:avLst/>
          </a:prstGeom>
          <a:noFill/>
        </p:spPr>
        <p:txBody>
          <a:bodyPr wrap="square" rtlCol="0">
            <a:spAutoFit/>
          </a:bodyPr>
          <a:lstStyle/>
          <a:p>
            <a:pPr lvl="0"/>
            <a:r>
              <a:rPr lang="en-US" sz="2800" dirty="0" smtClean="0"/>
              <a:t>Some are short and could be done during </a:t>
            </a:r>
            <a:r>
              <a:rPr lang="en-US" sz="2800" dirty="0"/>
              <a:t>part of a lunch-break at work, or while the kids are taking a nap</a:t>
            </a:r>
            <a:r>
              <a:rPr lang="en-US" dirty="0" smtClean="0"/>
              <a:t>.</a:t>
            </a:r>
            <a:endParaRPr lang="en-US" dirty="0"/>
          </a:p>
        </p:txBody>
      </p:sp>
    </p:spTree>
    <p:extLst>
      <p:ext uri="{BB962C8B-B14F-4D97-AF65-F5344CB8AC3E}">
        <p14:creationId xmlns:p14="http://schemas.microsoft.com/office/powerpoint/2010/main" val="5968037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089096" y="2511191"/>
            <a:ext cx="4429135" cy="3432409"/>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Keeping the Sabbath</a:t>
            </a:r>
            <a:endParaRPr lang="en-US" sz="2800" dirty="0"/>
          </a:p>
        </p:txBody>
      </p:sp>
      <p:sp>
        <p:nvSpPr>
          <p:cNvPr id="3" name="TextBox 2"/>
          <p:cNvSpPr txBox="1"/>
          <p:nvPr/>
        </p:nvSpPr>
        <p:spPr>
          <a:xfrm>
            <a:off x="633145" y="2807374"/>
            <a:ext cx="6425381" cy="3539430"/>
          </a:xfrm>
          <a:prstGeom prst="rect">
            <a:avLst/>
          </a:prstGeom>
          <a:noFill/>
        </p:spPr>
        <p:txBody>
          <a:bodyPr wrap="square" rtlCol="0">
            <a:spAutoFit/>
          </a:bodyPr>
          <a:lstStyle/>
          <a:p>
            <a:r>
              <a:rPr lang="en-US" sz="2800" dirty="0"/>
              <a:t>Can you try to make Sunday (OR ONE DAY EACH WEEK THAT WORKS FOR YOUR FAMILY), a day of REST and of play and of time for the family and for God?  In this busy era, with sports, and everything, keeping one day a week for rest can be a challenge, but how could </a:t>
            </a:r>
            <a:r>
              <a:rPr lang="en-US" sz="2800" dirty="0" smtClean="0"/>
              <a:t>you make Sunday special?</a:t>
            </a:r>
            <a:endParaRPr lang="en-US" sz="2800" dirty="0"/>
          </a:p>
        </p:txBody>
      </p:sp>
    </p:spTree>
    <p:extLst>
      <p:ext uri="{BB962C8B-B14F-4D97-AF65-F5344CB8AC3E}">
        <p14:creationId xmlns:p14="http://schemas.microsoft.com/office/powerpoint/2010/main" val="1432736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6925235" y="3138143"/>
            <a:ext cx="5106344" cy="2105066"/>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Keeping the Sabbath</a:t>
            </a:r>
            <a:endParaRPr lang="en-US" sz="2800" dirty="0"/>
          </a:p>
        </p:txBody>
      </p:sp>
      <p:sp>
        <p:nvSpPr>
          <p:cNvPr id="3" name="TextBox 2"/>
          <p:cNvSpPr txBox="1"/>
          <p:nvPr/>
        </p:nvSpPr>
        <p:spPr>
          <a:xfrm>
            <a:off x="633146" y="2807374"/>
            <a:ext cx="6292090" cy="3108543"/>
          </a:xfrm>
          <a:prstGeom prst="rect">
            <a:avLst/>
          </a:prstGeom>
          <a:noFill/>
        </p:spPr>
        <p:txBody>
          <a:bodyPr wrap="square" rtlCol="0">
            <a:spAutoFit/>
          </a:bodyPr>
          <a:lstStyle/>
          <a:p>
            <a:r>
              <a:rPr lang="en-US" sz="2800" dirty="0"/>
              <a:t>Maybe even to cook an extra large portion on Saturday so that you can serve leftovers on Sunday, and to try to finish all chores so that Sunday is not the day to clean up the house?  Or to try to not shop on Sunday?  Or to have a special effort to have a creative prayer time on Sundays</a:t>
            </a:r>
            <a:r>
              <a:rPr lang="en-US" sz="2800" dirty="0" smtClean="0"/>
              <a:t>? </a:t>
            </a:r>
            <a:endParaRPr lang="en-US" sz="2800" dirty="0"/>
          </a:p>
        </p:txBody>
      </p:sp>
      <p:sp>
        <p:nvSpPr>
          <p:cNvPr id="6" name="TextBox 5"/>
          <p:cNvSpPr txBox="1"/>
          <p:nvPr/>
        </p:nvSpPr>
        <p:spPr>
          <a:xfrm>
            <a:off x="633146" y="5710993"/>
            <a:ext cx="11189886" cy="954107"/>
          </a:xfrm>
          <a:prstGeom prst="rect">
            <a:avLst/>
          </a:prstGeom>
          <a:noFill/>
        </p:spPr>
        <p:txBody>
          <a:bodyPr wrap="square" rtlCol="0">
            <a:spAutoFit/>
          </a:bodyPr>
          <a:lstStyle/>
          <a:p>
            <a:r>
              <a:rPr lang="en-US" sz="2800" dirty="0" smtClean="0"/>
              <a:t>Either at Sunday </a:t>
            </a:r>
            <a:r>
              <a:rPr lang="en-US" sz="2800" dirty="0"/>
              <a:t>dinner or in getting ready for mass, or with Sunday brunch?</a:t>
            </a:r>
          </a:p>
        </p:txBody>
      </p:sp>
    </p:spTree>
    <p:extLst>
      <p:ext uri="{BB962C8B-B14F-4D97-AF65-F5344CB8AC3E}">
        <p14:creationId xmlns:p14="http://schemas.microsoft.com/office/powerpoint/2010/main" val="36885339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691671" y="2099720"/>
            <a:ext cx="3127668" cy="4285038"/>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Children and Prayer</a:t>
            </a:r>
            <a:endParaRPr lang="en-US" sz="2800" dirty="0"/>
          </a:p>
        </p:txBody>
      </p:sp>
      <p:sp>
        <p:nvSpPr>
          <p:cNvPr id="3" name="TextBox 2"/>
          <p:cNvSpPr txBox="1"/>
          <p:nvPr/>
        </p:nvSpPr>
        <p:spPr>
          <a:xfrm>
            <a:off x="633145" y="2807374"/>
            <a:ext cx="6425381" cy="3108543"/>
          </a:xfrm>
          <a:prstGeom prst="rect">
            <a:avLst/>
          </a:prstGeom>
          <a:noFill/>
        </p:spPr>
        <p:txBody>
          <a:bodyPr wrap="square" rtlCol="0">
            <a:spAutoFit/>
          </a:bodyPr>
          <a:lstStyle/>
          <a:p>
            <a:pPr marL="514350" lvl="0" indent="-514350">
              <a:buFont typeface="+mj-lt"/>
              <a:buAutoNum type="arabicPeriod"/>
            </a:pPr>
            <a:r>
              <a:rPr lang="en-US" sz="2800" dirty="0"/>
              <a:t>You can refer to the “We Parent More” app:  The app has six different buttons which include information on the Catholic faith, blogs from young Catholic parents, Mass and confession times for parishes across the United States, and games for kids.</a:t>
            </a:r>
          </a:p>
        </p:txBody>
      </p:sp>
    </p:spTree>
    <p:extLst>
      <p:ext uri="{BB962C8B-B14F-4D97-AF65-F5344CB8AC3E}">
        <p14:creationId xmlns:p14="http://schemas.microsoft.com/office/powerpoint/2010/main" val="27436155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411453" y="2349284"/>
            <a:ext cx="3809482" cy="4083600"/>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Children and Prayer</a:t>
            </a:r>
            <a:endParaRPr lang="en-US" sz="2800" dirty="0"/>
          </a:p>
        </p:txBody>
      </p:sp>
      <p:sp>
        <p:nvSpPr>
          <p:cNvPr id="3" name="TextBox 2"/>
          <p:cNvSpPr txBox="1"/>
          <p:nvPr/>
        </p:nvSpPr>
        <p:spPr>
          <a:xfrm>
            <a:off x="633145" y="2807374"/>
            <a:ext cx="6425381" cy="1384995"/>
          </a:xfrm>
          <a:prstGeom prst="rect">
            <a:avLst/>
          </a:prstGeom>
          <a:noFill/>
        </p:spPr>
        <p:txBody>
          <a:bodyPr wrap="square" rtlCol="0">
            <a:spAutoFit/>
          </a:bodyPr>
          <a:lstStyle/>
          <a:p>
            <a:pPr marL="514350" lvl="0" indent="-514350">
              <a:buFont typeface="+mj-lt"/>
              <a:buAutoNum type="arabicPeriod" startAt="2"/>
            </a:pPr>
            <a:r>
              <a:rPr lang="en-US" sz="2800" dirty="0"/>
              <a:t>You can have a children’s Bible or book of saints in the room of each member of the family.</a:t>
            </a:r>
          </a:p>
        </p:txBody>
      </p:sp>
    </p:spTree>
    <p:extLst>
      <p:ext uri="{BB962C8B-B14F-4D97-AF65-F5344CB8AC3E}">
        <p14:creationId xmlns:p14="http://schemas.microsoft.com/office/powerpoint/2010/main" val="21615908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40769"/>
            <a:ext cx="12192000" cy="9139538"/>
          </a:xfrm>
          <a:prstGeom prst="rect">
            <a:avLst/>
          </a:prstGeom>
        </p:spPr>
      </p:pic>
      <p:sp>
        <p:nvSpPr>
          <p:cNvPr id="5" name="Title 1"/>
          <p:cNvSpPr txBox="1">
            <a:spLocks/>
          </p:cNvSpPr>
          <p:nvPr/>
        </p:nvSpPr>
        <p:spPr>
          <a:xfrm>
            <a:off x="637310" y="-12187"/>
            <a:ext cx="107511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2">
                    <a:lumMod val="10000"/>
                  </a:schemeClr>
                </a:solidFill>
              </a:rPr>
              <a:t>Catholicism 101:  PRAYER</a:t>
            </a:r>
            <a:endParaRPr lang="en-US" sz="4800" b="1" dirty="0">
              <a:solidFill>
                <a:schemeClr val="bg2">
                  <a:lumMod val="10000"/>
                </a:schemeClr>
              </a:solidFill>
            </a:endParaRPr>
          </a:p>
        </p:txBody>
      </p:sp>
      <p:sp>
        <p:nvSpPr>
          <p:cNvPr id="9" name="TextBox 8"/>
          <p:cNvSpPr txBox="1"/>
          <p:nvPr/>
        </p:nvSpPr>
        <p:spPr>
          <a:xfrm>
            <a:off x="633146" y="1151469"/>
            <a:ext cx="9954643" cy="1200329"/>
          </a:xfrm>
          <a:prstGeom prst="rect">
            <a:avLst/>
          </a:prstGeom>
          <a:noFill/>
        </p:spPr>
        <p:txBody>
          <a:bodyPr wrap="square" rtlCol="0">
            <a:spAutoFit/>
          </a:bodyPr>
          <a:lstStyle/>
          <a:p>
            <a:r>
              <a:rPr lang="en-US" sz="3600" b="1" dirty="0"/>
              <a:t>THE POINT OF PRAYER, for a Christian, is Christ and His Church</a:t>
            </a:r>
            <a:r>
              <a:rPr lang="en-US" sz="3600" dirty="0"/>
              <a:t>:</a:t>
            </a:r>
            <a:r>
              <a:rPr lang="en-US" sz="3600" dirty="0" smtClean="0"/>
              <a:t>    </a:t>
            </a:r>
            <a:endParaRPr lang="en-US" sz="36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7299157" y="2349284"/>
            <a:ext cx="3785937" cy="3810884"/>
          </a:xfrm>
          <a:prstGeom prst="rect">
            <a:avLst/>
          </a:prstGeom>
          <a:noFill/>
          <a:ln>
            <a:noFill/>
          </a:ln>
        </p:spPr>
      </p:pic>
      <p:sp>
        <p:nvSpPr>
          <p:cNvPr id="8" name="TextBox 7"/>
          <p:cNvSpPr txBox="1"/>
          <p:nvPr/>
        </p:nvSpPr>
        <p:spPr>
          <a:xfrm>
            <a:off x="633147" y="2349284"/>
            <a:ext cx="8190011" cy="523220"/>
          </a:xfrm>
          <a:prstGeom prst="rect">
            <a:avLst/>
          </a:prstGeom>
          <a:noFill/>
        </p:spPr>
        <p:txBody>
          <a:bodyPr wrap="square" rtlCol="0">
            <a:spAutoFit/>
          </a:bodyPr>
          <a:lstStyle/>
          <a:p>
            <a:r>
              <a:rPr lang="en-US" sz="2800" b="1" i="1" dirty="0" smtClean="0"/>
              <a:t>Children and Prayer</a:t>
            </a:r>
            <a:endParaRPr lang="en-US" sz="2800" dirty="0"/>
          </a:p>
        </p:txBody>
      </p:sp>
      <p:sp>
        <p:nvSpPr>
          <p:cNvPr id="3" name="TextBox 2"/>
          <p:cNvSpPr txBox="1"/>
          <p:nvPr/>
        </p:nvSpPr>
        <p:spPr>
          <a:xfrm>
            <a:off x="633145" y="2807374"/>
            <a:ext cx="6425381" cy="523220"/>
          </a:xfrm>
          <a:prstGeom prst="rect">
            <a:avLst/>
          </a:prstGeom>
          <a:noFill/>
        </p:spPr>
        <p:txBody>
          <a:bodyPr wrap="square" rtlCol="0">
            <a:spAutoFit/>
          </a:bodyPr>
          <a:lstStyle/>
          <a:p>
            <a:pPr marL="514350" lvl="0" indent="-514350">
              <a:buFont typeface="+mj-lt"/>
              <a:buAutoNum type="arabicPeriod" startAt="3"/>
            </a:pPr>
            <a:r>
              <a:rPr lang="en-US" sz="2800" dirty="0"/>
              <a:t>You can go to </a:t>
            </a:r>
            <a:r>
              <a:rPr lang="en-US" sz="2800" u="sng" dirty="0">
                <a:hlinkClick r:id="rId4"/>
              </a:rPr>
              <a:t>www.catholicmom.com</a:t>
            </a:r>
            <a:r>
              <a:rPr lang="en-US" sz="2800" dirty="0"/>
              <a:t>.</a:t>
            </a:r>
          </a:p>
        </p:txBody>
      </p:sp>
    </p:spTree>
    <p:extLst>
      <p:ext uri="{BB962C8B-B14F-4D97-AF65-F5344CB8AC3E}">
        <p14:creationId xmlns:p14="http://schemas.microsoft.com/office/powerpoint/2010/main" val="2957455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27667</TotalTime>
  <Words>11480</Words>
  <Application>Microsoft Office PowerPoint</Application>
  <PresentationFormat>Widescreen</PresentationFormat>
  <Paragraphs>712</Paragraphs>
  <Slides>172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172</vt:i4>
      </vt:variant>
    </vt:vector>
  </HeadingPairs>
  <TitlesOfParts>
    <vt:vector size="178"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CATHOLICISM 101,  Part 1.  May 20, 2018, 1230-130pm</dc:title>
  <dc:creator>Louisa Woolery</dc:creator>
  <cp:lastModifiedBy>Louisa Woolery</cp:lastModifiedBy>
  <cp:revision>120</cp:revision>
  <dcterms:created xsi:type="dcterms:W3CDTF">2018-05-18T18:08:11Z</dcterms:created>
  <dcterms:modified xsi:type="dcterms:W3CDTF">2018-07-31T17:12:16Z</dcterms:modified>
</cp:coreProperties>
</file>