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341" r:id="rId3"/>
    <p:sldId id="336" r:id="rId4"/>
    <p:sldId id="469" r:id="rId5"/>
    <p:sldId id="470" r:id="rId6"/>
    <p:sldId id="471" r:id="rId7"/>
    <p:sldId id="472" r:id="rId8"/>
    <p:sldId id="291" r:id="rId9"/>
    <p:sldId id="473" r:id="rId10"/>
    <p:sldId id="474" r:id="rId11"/>
    <p:sldId id="475" r:id="rId12"/>
    <p:sldId id="476" r:id="rId13"/>
    <p:sldId id="477" r:id="rId14"/>
    <p:sldId id="478" r:id="rId15"/>
    <p:sldId id="479" r:id="rId16"/>
    <p:sldId id="480" r:id="rId17"/>
    <p:sldId id="481" r:id="rId18"/>
    <p:sldId id="482" r:id="rId19"/>
    <p:sldId id="483" r:id="rId20"/>
    <p:sldId id="484" r:id="rId21"/>
    <p:sldId id="485" r:id="rId22"/>
    <p:sldId id="486" r:id="rId23"/>
    <p:sldId id="487" r:id="rId24"/>
    <p:sldId id="488" r:id="rId25"/>
    <p:sldId id="490" r:id="rId26"/>
    <p:sldId id="491" r:id="rId27"/>
    <p:sldId id="492" r:id="rId28"/>
    <p:sldId id="493" r:id="rId29"/>
    <p:sldId id="494" r:id="rId30"/>
    <p:sldId id="495" r:id="rId31"/>
    <p:sldId id="496" r:id="rId32"/>
    <p:sldId id="497" r:id="rId33"/>
    <p:sldId id="498" r:id="rId34"/>
    <p:sldId id="499" r:id="rId35"/>
    <p:sldId id="500" r:id="rId36"/>
    <p:sldId id="501" r:id="rId37"/>
    <p:sldId id="502" r:id="rId38"/>
    <p:sldId id="503" r:id="rId39"/>
    <p:sldId id="504" r:id="rId40"/>
    <p:sldId id="505" r:id="rId41"/>
    <p:sldId id="506" r:id="rId42"/>
    <p:sldId id="507" r:id="rId43"/>
    <p:sldId id="508" r:id="rId44"/>
    <p:sldId id="509" r:id="rId45"/>
    <p:sldId id="510" r:id="rId46"/>
    <p:sldId id="511" r:id="rId47"/>
    <p:sldId id="512" r:id="rId48"/>
    <p:sldId id="513" r:id="rId49"/>
    <p:sldId id="514" r:id="rId50"/>
    <p:sldId id="515" r:id="rId51"/>
    <p:sldId id="516" r:id="rId52"/>
    <p:sldId id="517" r:id="rId53"/>
    <p:sldId id="518" r:id="rId54"/>
    <p:sldId id="519" r:id="rId55"/>
    <p:sldId id="520" r:id="rId56"/>
    <p:sldId id="521" r:id="rId57"/>
    <p:sldId id="522" r:id="rId58"/>
    <p:sldId id="523" r:id="rId59"/>
    <p:sldId id="524" r:id="rId60"/>
    <p:sldId id="526" r:id="rId61"/>
    <p:sldId id="527" r:id="rId62"/>
    <p:sldId id="528" r:id="rId63"/>
    <p:sldId id="529" r:id="rId64"/>
    <p:sldId id="530" r:id="rId65"/>
    <p:sldId id="531" r:id="rId66"/>
    <p:sldId id="532" r:id="rId67"/>
    <p:sldId id="533" r:id="rId68"/>
    <p:sldId id="534" r:id="rId69"/>
    <p:sldId id="535" r:id="rId70"/>
    <p:sldId id="536" r:id="rId71"/>
    <p:sldId id="537" r:id="rId72"/>
    <p:sldId id="538" r:id="rId73"/>
    <p:sldId id="539" r:id="rId74"/>
    <p:sldId id="540" r:id="rId75"/>
    <p:sldId id="541" r:id="rId76"/>
    <p:sldId id="542" r:id="rId77"/>
    <p:sldId id="544" r:id="rId78"/>
    <p:sldId id="545" r:id="rId79"/>
    <p:sldId id="546" r:id="rId80"/>
    <p:sldId id="547" r:id="rId81"/>
    <p:sldId id="548" r:id="rId82"/>
    <p:sldId id="549" r:id="rId83"/>
    <p:sldId id="550" r:id="rId84"/>
    <p:sldId id="551" r:id="rId85"/>
    <p:sldId id="552" r:id="rId86"/>
    <p:sldId id="553" r:id="rId87"/>
    <p:sldId id="554" r:id="rId88"/>
    <p:sldId id="555" r:id="rId89"/>
    <p:sldId id="556" r:id="rId90"/>
    <p:sldId id="557" r:id="rId91"/>
    <p:sldId id="558" r:id="rId92"/>
    <p:sldId id="559" r:id="rId93"/>
    <p:sldId id="560" r:id="rId94"/>
    <p:sldId id="561" r:id="rId95"/>
    <p:sldId id="562" r:id="rId96"/>
    <p:sldId id="563" r:id="rId97"/>
    <p:sldId id="564" r:id="rId98"/>
    <p:sldId id="565" r:id="rId99"/>
    <p:sldId id="573" r:id="rId100"/>
    <p:sldId id="566" r:id="rId101"/>
    <p:sldId id="568" r:id="rId102"/>
    <p:sldId id="569" r:id="rId103"/>
    <p:sldId id="570" r:id="rId104"/>
    <p:sldId id="571" r:id="rId105"/>
    <p:sldId id="572" r:id="rId106"/>
    <p:sldId id="574" r:id="rId107"/>
    <p:sldId id="575" r:id="rId108"/>
    <p:sldId id="576" r:id="rId109"/>
    <p:sldId id="577" r:id="rId110"/>
    <p:sldId id="578" r:id="rId111"/>
    <p:sldId id="579" r:id="rId112"/>
    <p:sldId id="580" r:id="rId113"/>
    <p:sldId id="581" r:id="rId114"/>
    <p:sldId id="582" r:id="rId115"/>
    <p:sldId id="583" r:id="rId116"/>
    <p:sldId id="584" r:id="rId117"/>
    <p:sldId id="585" r:id="rId118"/>
    <p:sldId id="586" r:id="rId119"/>
    <p:sldId id="587" r:id="rId120"/>
    <p:sldId id="588" r:id="rId121"/>
    <p:sldId id="589" r:id="rId122"/>
    <p:sldId id="590" r:id="rId123"/>
    <p:sldId id="591" r:id="rId124"/>
    <p:sldId id="592" r:id="rId125"/>
    <p:sldId id="593" r:id="rId126"/>
    <p:sldId id="594" r:id="rId127"/>
    <p:sldId id="595" r:id="rId128"/>
    <p:sldId id="596" r:id="rId129"/>
    <p:sldId id="597" r:id="rId130"/>
    <p:sldId id="598" r:id="rId131"/>
    <p:sldId id="599" r:id="rId132"/>
    <p:sldId id="600" r:id="rId133"/>
    <p:sldId id="601" r:id="rId134"/>
    <p:sldId id="602" r:id="rId135"/>
    <p:sldId id="603" r:id="rId136"/>
    <p:sldId id="604" r:id="rId137"/>
    <p:sldId id="605" r:id="rId138"/>
    <p:sldId id="606" r:id="rId139"/>
    <p:sldId id="607" r:id="rId140"/>
    <p:sldId id="608" r:id="rId141"/>
    <p:sldId id="609" r:id="rId142"/>
    <p:sldId id="610" r:id="rId143"/>
    <p:sldId id="611" r:id="rId144"/>
    <p:sldId id="612" r:id="rId145"/>
    <p:sldId id="613" r:id="rId146"/>
    <p:sldId id="614" r:id="rId147"/>
    <p:sldId id="615" r:id="rId148"/>
    <p:sldId id="616" r:id="rId149"/>
    <p:sldId id="617" r:id="rId150"/>
    <p:sldId id="618" r:id="rId151"/>
    <p:sldId id="619" r:id="rId152"/>
    <p:sldId id="620" r:id="rId153"/>
    <p:sldId id="621" r:id="rId154"/>
    <p:sldId id="622" r:id="rId155"/>
    <p:sldId id="623" r:id="rId156"/>
    <p:sldId id="624" r:id="rId157"/>
    <p:sldId id="625" r:id="rId158"/>
    <p:sldId id="626" r:id="rId159"/>
    <p:sldId id="627" r:id="rId160"/>
    <p:sldId id="628" r:id="rId161"/>
    <p:sldId id="629" r:id="rId162"/>
    <p:sldId id="630" r:id="rId163"/>
    <p:sldId id="631" r:id="rId164"/>
    <p:sldId id="632" r:id="rId165"/>
    <p:sldId id="633" r:id="rId166"/>
    <p:sldId id="634" r:id="rId167"/>
    <p:sldId id="635" r:id="rId168"/>
    <p:sldId id="636" r:id="rId169"/>
    <p:sldId id="637" r:id="rId170"/>
    <p:sldId id="638" r:id="rId171"/>
    <p:sldId id="639" r:id="rId172"/>
    <p:sldId id="640" r:id="rId173"/>
    <p:sldId id="641" r:id="rId174"/>
    <p:sldId id="642" r:id="rId175"/>
    <p:sldId id="643" r:id="rId176"/>
    <p:sldId id="644" r:id="rId177"/>
    <p:sldId id="645" r:id="rId178"/>
    <p:sldId id="646" r:id="rId179"/>
    <p:sldId id="648" r:id="rId180"/>
    <p:sldId id="649" r:id="rId181"/>
    <p:sldId id="650" r:id="rId182"/>
    <p:sldId id="651" r:id="rId183"/>
    <p:sldId id="652" r:id="rId184"/>
    <p:sldId id="653" r:id="rId185"/>
    <p:sldId id="654" r:id="rId186"/>
    <p:sldId id="655" r:id="rId187"/>
    <p:sldId id="656" r:id="rId188"/>
    <p:sldId id="657" r:id="rId189"/>
    <p:sldId id="658" r:id="rId190"/>
    <p:sldId id="659" r:id="rId191"/>
    <p:sldId id="660" r:id="rId192"/>
    <p:sldId id="661" r:id="rId193"/>
    <p:sldId id="662" r:id="rId194"/>
    <p:sldId id="663" r:id="rId195"/>
    <p:sldId id="664" r:id="rId196"/>
    <p:sldId id="665" r:id="rId197"/>
    <p:sldId id="666" r:id="rId198"/>
    <p:sldId id="667" r:id="rId199"/>
    <p:sldId id="668" r:id="rId200"/>
    <p:sldId id="669" r:id="rId201"/>
    <p:sldId id="670" r:id="rId202"/>
    <p:sldId id="671" r:id="rId203"/>
    <p:sldId id="672" r:id="rId204"/>
    <p:sldId id="673" r:id="rId205"/>
    <p:sldId id="674" r:id="rId206"/>
    <p:sldId id="675" r:id="rId207"/>
    <p:sldId id="676" r:id="rId208"/>
    <p:sldId id="678" r:id="rId209"/>
    <p:sldId id="679" r:id="rId210"/>
    <p:sldId id="677" r:id="rId211"/>
    <p:sldId id="680" r:id="rId212"/>
    <p:sldId id="681" r:id="rId213"/>
    <p:sldId id="682" r:id="rId214"/>
    <p:sldId id="683" r:id="rId215"/>
    <p:sldId id="684" r:id="rId216"/>
    <p:sldId id="685" r:id="rId217"/>
    <p:sldId id="686" r:id="rId218"/>
    <p:sldId id="687" r:id="rId219"/>
    <p:sldId id="688" r:id="rId220"/>
    <p:sldId id="689" r:id="rId221"/>
    <p:sldId id="690" r:id="rId222"/>
    <p:sldId id="691" r:id="rId223"/>
    <p:sldId id="692" r:id="rId224"/>
    <p:sldId id="693" r:id="rId225"/>
    <p:sldId id="694" r:id="rId226"/>
    <p:sldId id="695" r:id="rId227"/>
    <p:sldId id="696" r:id="rId228"/>
    <p:sldId id="697" r:id="rId229"/>
    <p:sldId id="698" r:id="rId230"/>
    <p:sldId id="699" r:id="rId231"/>
    <p:sldId id="700" r:id="rId232"/>
    <p:sldId id="701" r:id="rId233"/>
    <p:sldId id="702" r:id="rId234"/>
    <p:sldId id="703" r:id="rId235"/>
    <p:sldId id="704" r:id="rId236"/>
    <p:sldId id="705" r:id="rId237"/>
    <p:sldId id="706" r:id="rId238"/>
    <p:sldId id="707" r:id="rId239"/>
    <p:sldId id="708" r:id="rId240"/>
    <p:sldId id="709" r:id="rId241"/>
    <p:sldId id="710" r:id="rId2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53" autoAdjust="0"/>
    <p:restoredTop sz="94660"/>
  </p:normalViewPr>
  <p:slideViewPr>
    <p:cSldViewPr snapToGrid="0">
      <p:cViewPr varScale="1">
        <p:scale>
          <a:sx n="60" d="100"/>
          <a:sy n="6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C64275-B25B-4241-BA38-0804EADD93C8}" type="datetimeFigureOut">
              <a:rPr lang="en-US" smtClean="0"/>
              <a:t>7/31/2018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2814241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64275-B25B-4241-BA38-0804EADD93C8}" type="datetimeFigureOut">
              <a:rPr lang="en-US" smtClean="0"/>
              <a:t>7/31/2018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930179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64275-B25B-4241-BA38-0804EADD93C8}" type="datetimeFigureOut">
              <a:rPr lang="en-US" smtClean="0"/>
              <a:t>7/31/2018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348179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64275-B25B-4241-BA38-0804EADD93C8}" type="datetimeFigureOut">
              <a:rPr lang="en-US" smtClean="0"/>
              <a:t>7/31/2018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485149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3C64275-B25B-4241-BA38-0804EADD93C8}" type="datetimeFigureOut">
              <a:rPr lang="en-US" smtClean="0"/>
              <a:t>7/31/2018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3533734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C64275-B25B-4241-BA38-0804EADD93C8}" type="datetimeFigureOut">
              <a:rPr lang="en-US" smtClean="0"/>
              <a:t>7/31/2018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1257762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C64275-B25B-4241-BA38-0804EADD93C8}" type="datetimeFigureOut">
              <a:rPr lang="en-US" smtClean="0"/>
              <a:t>7/31/2018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3162406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C64275-B25B-4241-BA38-0804EADD93C8}" type="datetimeFigureOut">
              <a:rPr lang="en-US" smtClean="0"/>
              <a:t>7/31/2018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602889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64275-B25B-4241-BA38-0804EADD93C8}" type="datetimeFigureOut">
              <a:rPr lang="en-US" smtClean="0"/>
              <a:t>7/31/2018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1919356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3C64275-B25B-4241-BA38-0804EADD93C8}" type="datetimeFigureOut">
              <a:rPr lang="en-US" smtClean="0"/>
              <a:t>7/31/2018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19321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3C64275-B25B-4241-BA38-0804EADD93C8}" type="datetimeFigureOut">
              <a:rPr lang="en-US" smtClean="0"/>
              <a:t>7/31/2018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1419531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C64275-B25B-4241-BA38-0804EADD93C8}" type="datetimeFigureOut">
              <a:rPr lang="en-US" smtClean="0"/>
              <a:t>7/31/2018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EB5597-41B0-4A78-82F4-C5768134083D}" type="slidenum">
              <a:rPr lang="en-US" smtClean="0"/>
              <a:t>‹#›</a:t>
            </a:fld>
            <a:endParaRPr lang="en-US"/>
          </a:p>
        </p:txBody>
      </p:sp>
    </p:spTree>
    <p:extLst>
      <p:ext uri="{BB962C8B-B14F-4D97-AF65-F5344CB8AC3E}">
        <p14:creationId xmlns:p14="http://schemas.microsoft.com/office/powerpoint/2010/main" val="855257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0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10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10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10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10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10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10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10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8.jpg"/></Relationships>
</file>

<file path=ppt/slides/_rels/slide10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10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1.jpg"/></Relationships>
</file>

<file path=ppt/slides/_rels/slide1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2.jpg"/></Relationships>
</file>

<file path=ppt/slides/_rels/slide1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3.jpg"/></Relationships>
</file>

<file path=ppt/slides/_rels/slide1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4.jpg"/></Relationships>
</file>

<file path=ppt/slides/_rels/slide1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5.jpg"/></Relationships>
</file>

<file path=ppt/slides/_rels/slide1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6.jpg"/></Relationships>
</file>

<file path=ppt/slides/_rels/slide1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1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8.jpg"/></Relationships>
</file>

<file path=ppt/slides/_rels/slide1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1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0.jp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1.jpg"/></Relationships>
</file>

<file path=ppt/slides/_rels/slide1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1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3.jpg"/></Relationships>
</file>

<file path=ppt/slides/_rels/slide1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4.jpg"/></Relationships>
</file>

<file path=ppt/slides/_rels/slide1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5.jpg"/></Relationships>
</file>

<file path=ppt/slides/_rels/slide1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6.jpg"/></Relationships>
</file>

<file path=ppt/slides/_rels/slide1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7.jpg"/></Relationships>
</file>

<file path=ppt/slides/_rels/slide1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8.jpg"/></Relationships>
</file>

<file path=ppt/slides/_rels/slide1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9.jpg"/></Relationships>
</file>

<file path=ppt/slides/_rels/slide1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0.jp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1.jpg"/></Relationships>
</file>

<file path=ppt/slides/_rels/slide1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2.jpg"/></Relationships>
</file>

<file path=ppt/slides/_rels/slide1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3.jpg"/></Relationships>
</file>

<file path=ppt/slides/_rels/slide1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1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5.jpg"/></Relationships>
</file>

<file path=ppt/slides/_rels/slide1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6.jpg"/></Relationships>
</file>

<file path=ppt/slides/_rels/slide1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7.jpg"/></Relationships>
</file>

<file path=ppt/slides/_rels/slide1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8.jpg"/></Relationships>
</file>

<file path=ppt/slides/_rels/slide1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9.jpg"/></Relationships>
</file>

<file path=ppt/slides/_rels/slide1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0.jp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1.jpg"/></Relationships>
</file>

<file path=ppt/slides/_rels/slide1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2.jpg"/></Relationships>
</file>

<file path=ppt/slides/_rels/slide1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3.jpg"/></Relationships>
</file>

<file path=ppt/slides/_rels/slide1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4.jpg"/></Relationships>
</file>

<file path=ppt/slides/_rels/slide1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5.jpg"/></Relationships>
</file>

<file path=ppt/slides/_rels/slide1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6.jpg"/></Relationships>
</file>

<file path=ppt/slides/_rels/slide1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7.jpg"/></Relationships>
</file>

<file path=ppt/slides/_rels/slide1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8.jpg"/></Relationships>
</file>

<file path=ppt/slides/_rels/slide1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9.jpg"/></Relationships>
</file>

<file path=ppt/slides/_rels/slide1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0.jp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1.jpg"/></Relationships>
</file>

<file path=ppt/slides/_rels/slide1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2.jpg"/></Relationships>
</file>

<file path=ppt/slides/_rels/slide1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3.jpg"/></Relationships>
</file>

<file path=ppt/slides/_rels/slide1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4.jpg"/></Relationships>
</file>

<file path=ppt/slides/_rels/slide1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5.gif"/></Relationships>
</file>

<file path=ppt/slides/_rels/slide1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6.jpg"/></Relationships>
</file>

<file path=ppt/slides/_rels/slide1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7.jpg"/></Relationships>
</file>

<file path=ppt/slides/_rels/slide1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8.jpg"/></Relationships>
</file>

<file path=ppt/slides/_rels/slide1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9.jpg"/></Relationships>
</file>

<file path=ppt/slides/_rels/slide1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0.jp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1.jpg"/></Relationships>
</file>

<file path=ppt/slides/_rels/slide1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2.jpg"/></Relationships>
</file>

<file path=ppt/slides/_rels/slide1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3.jpg"/></Relationships>
</file>

<file path=ppt/slides/_rels/slide1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4.jpg"/></Relationships>
</file>

<file path=ppt/slides/_rels/slide1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5.jpg"/></Relationships>
</file>

<file path=ppt/slides/_rels/slide1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6.jpg"/></Relationships>
</file>

<file path=ppt/slides/_rels/slide1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7.jpg"/></Relationships>
</file>

<file path=ppt/slides/_rels/slide1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6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9.jpg"/></Relationships>
</file>

<file path=ppt/slides/_rels/slide1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0.jp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1.jpg"/></Relationships>
</file>

<file path=ppt/slides/_rels/slide1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2.jpg"/></Relationships>
</file>

<file path=ppt/slides/_rels/slide1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2.jpg"/></Relationships>
</file>

<file path=ppt/slides/_rels/slide1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2.jpg"/></Relationships>
</file>

<file path=ppt/slides/_rels/slide1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2.jpg"/></Relationships>
</file>

<file path=ppt/slides/_rels/slide1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3.jpg"/></Relationships>
</file>

<file path=ppt/slides/_rels/slide1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3.jpg"/></Relationships>
</file>

<file path=ppt/slides/_rels/slide17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3.jpg"/></Relationships>
</file>

<file path=ppt/slides/_rels/slide1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3.jpg"/></Relationships>
</file>

<file path=ppt/slides/_rels/slide1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3.jp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3.jpg"/></Relationships>
</file>

<file path=ppt/slides/_rels/slide1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3.jpg"/></Relationships>
</file>

<file path=ppt/slides/_rels/slide1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3.jpg"/></Relationships>
</file>

<file path=ppt/slides/_rels/slide1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3.jpg"/></Relationships>
</file>

<file path=ppt/slides/_rels/slide1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3.jpg"/></Relationships>
</file>

<file path=ppt/slides/_rels/slide18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3.jpg"/></Relationships>
</file>

<file path=ppt/slides/_rels/slide18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3.jpg"/></Relationships>
</file>

<file path=ppt/slides/_rels/slide18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3.jpg"/></Relationships>
</file>

<file path=ppt/slides/_rels/slide18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3.jpg"/></Relationships>
</file>

<file path=ppt/slides/_rels/slide18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3.jp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9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3.jpg"/></Relationships>
</file>

<file path=ppt/slides/_rels/slide19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4.jpg"/></Relationships>
</file>

<file path=ppt/slides/_rels/slide19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5.jpg"/></Relationships>
</file>

<file path=ppt/slides/_rels/slide19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6.jpg"/></Relationships>
</file>

<file path=ppt/slides/_rels/slide19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6.jpg"/></Relationships>
</file>

<file path=ppt/slides/_rels/slide19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7.jpg"/></Relationships>
</file>

<file path=ppt/slides/_rels/slide19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7.jpg"/></Relationships>
</file>

<file path=ppt/slides/_rels/slide19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8.jpg"/></Relationships>
</file>

<file path=ppt/slides/_rels/slide19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9.jpg"/></Relationships>
</file>

<file path=ppt/slides/_rels/slide19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0.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0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1.jpg"/></Relationships>
</file>

<file path=ppt/slides/_rels/slide20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2.jpg"/></Relationships>
</file>

<file path=ppt/slides/_rels/slide20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3.jpg"/></Relationships>
</file>

<file path=ppt/slides/_rels/slide20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3.jpg"/></Relationships>
</file>

<file path=ppt/slides/_rels/slide20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3.jpg"/></Relationships>
</file>

<file path=ppt/slides/_rels/slide20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4.jpg"/></Relationships>
</file>

<file path=ppt/slides/_rels/slide20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4.jpg"/></Relationships>
</file>

<file path=ppt/slides/_rels/slide20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4.jpg"/></Relationships>
</file>

<file path=ppt/slides/_rels/slide20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4.jpg"/></Relationships>
</file>

<file path=ppt/slides/_rels/slide20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4.jp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4.jpg"/></Relationships>
</file>

<file path=ppt/slides/_rels/slide2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4.jpg"/></Relationships>
</file>

<file path=ppt/slides/_rels/slide2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4.jpg"/></Relationships>
</file>

<file path=ppt/slides/_rels/slide2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5.jpg"/></Relationships>
</file>

<file path=ppt/slides/_rels/slide2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5.jpg"/></Relationships>
</file>

<file path=ppt/slides/_rels/slide2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5.jpg"/></Relationships>
</file>

<file path=ppt/slides/_rels/slide2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6.jpg"/></Relationships>
</file>

<file path=ppt/slides/_rels/slide2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6.jpg"/></Relationships>
</file>

<file path=ppt/slides/_rels/slide2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6.jpg"/></Relationships>
</file>

<file path=ppt/slides/_rels/slide2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6.jp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6.jpg"/></Relationships>
</file>

<file path=ppt/slides/_rels/slide2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6.jpg"/></Relationships>
</file>

<file path=ppt/slides/_rels/slide2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6.jpg"/></Relationships>
</file>

<file path=ppt/slides/_rels/slide2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6.jpg"/></Relationships>
</file>

<file path=ppt/slides/_rels/slide2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6.jpg"/></Relationships>
</file>

<file path=ppt/slides/_rels/slide2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7.jpg"/></Relationships>
</file>

<file path=ppt/slides/_rels/slide2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7.jpg"/></Relationships>
</file>

<file path=ppt/slides/_rels/slide2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7.jpg"/></Relationships>
</file>

<file path=ppt/slides/_rels/slide2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7.jpg"/></Relationships>
</file>

<file path=ppt/slides/_rels/slide2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7.jp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7.jpg"/></Relationships>
</file>

<file path=ppt/slides/_rels/slide2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7.jpg"/></Relationships>
</file>

<file path=ppt/slides/_rels/slide2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7.jpg"/></Relationships>
</file>

<file path=ppt/slides/_rels/slide2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8.jpg"/></Relationships>
</file>

<file path=ppt/slides/_rels/slide2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8.jpg"/></Relationships>
</file>

<file path=ppt/slides/_rels/slide2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8.jpg"/></Relationships>
</file>

<file path=ppt/slides/_rels/slide2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8.jpg"/></Relationships>
</file>

<file path=ppt/slides/_rels/slide2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8.jpg"/></Relationships>
</file>

<file path=ppt/slides/_rels/slide2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8.jpg"/></Relationships>
</file>

<file path=ppt/slides/_rels/slide2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8.jp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8.jpg"/></Relationships>
</file>

<file path=ppt/slides/_rels/slide2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6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7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8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8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8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8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8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9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9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9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8.jpg"/><Relationship Id="rId4" Type="http://schemas.openxmlformats.org/officeDocument/2006/relationships/image" Target="../media/image87.jpg"/></Relationships>
</file>

<file path=ppt/slides/_rels/slide9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9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9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9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9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9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29" y="-734929"/>
            <a:ext cx="12193057" cy="8327858"/>
          </a:xfrm>
          <a:prstGeom prst="rect">
            <a:avLst/>
          </a:prstGeom>
        </p:spPr>
      </p:pic>
      <p:sp>
        <p:nvSpPr>
          <p:cNvPr id="5" name="Title 1"/>
          <p:cNvSpPr txBox="1">
            <a:spLocks/>
          </p:cNvSpPr>
          <p:nvPr/>
        </p:nvSpPr>
        <p:spPr>
          <a:xfrm>
            <a:off x="1524000" y="-17498"/>
            <a:ext cx="9144000" cy="208547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00" dirty="0" smtClean="0"/>
              <a:t/>
            </a:r>
            <a:br>
              <a:rPr lang="en-US" sz="4900" dirty="0" smtClean="0"/>
            </a:br>
            <a:r>
              <a:rPr lang="en-US" sz="4900" dirty="0" smtClean="0"/>
              <a:t/>
            </a:r>
            <a:br>
              <a:rPr lang="en-US" sz="4900" dirty="0" smtClean="0"/>
            </a:br>
            <a:r>
              <a:rPr lang="en-US" sz="6400" b="1" dirty="0" smtClean="0"/>
              <a:t>Welcome to CATHOLICISM 101: </a:t>
            </a:r>
            <a:br>
              <a:rPr lang="en-US" sz="6400" b="1" dirty="0" smtClean="0"/>
            </a:br>
            <a:r>
              <a:rPr lang="en-US" sz="6400" b="1" dirty="0" smtClean="0"/>
              <a:t>Part 3 </a:t>
            </a:r>
            <a:r>
              <a:rPr lang="en-US" dirty="0" smtClean="0"/>
              <a:t/>
            </a:r>
            <a:br>
              <a:rPr lang="en-US" dirty="0" smtClean="0"/>
            </a:br>
            <a:endParaRPr lang="en-US" dirty="0"/>
          </a:p>
        </p:txBody>
      </p:sp>
      <p:pic>
        <p:nvPicPr>
          <p:cNvPr id="6" name="Picture 5" descr="Image result for catholicism"/>
          <p:cNvPicPr/>
          <p:nvPr/>
        </p:nvPicPr>
        <p:blipFill>
          <a:blip r:embed="rId4">
            <a:extLst>
              <a:ext uri="{28A0092B-C50C-407E-A947-70E740481C1C}">
                <a14:useLocalDpi xmlns:a14="http://schemas.microsoft.com/office/drawing/2010/main" val="0"/>
              </a:ext>
            </a:extLst>
          </a:blip>
          <a:srcRect/>
          <a:stretch>
            <a:fillRect/>
          </a:stretch>
        </p:blipFill>
        <p:spPr bwMode="auto">
          <a:xfrm>
            <a:off x="2292927" y="2036618"/>
            <a:ext cx="7606146" cy="4468091"/>
          </a:xfrm>
          <a:prstGeom prst="rect">
            <a:avLst/>
          </a:prstGeom>
          <a:noFill/>
          <a:ln>
            <a:noFill/>
          </a:ln>
        </p:spPr>
      </p:pic>
    </p:spTree>
    <p:extLst>
      <p:ext uri="{BB962C8B-B14F-4D97-AF65-F5344CB8AC3E}">
        <p14:creationId xmlns:p14="http://schemas.microsoft.com/office/powerpoint/2010/main" val="2982361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0826" y="1344008"/>
            <a:ext cx="2565299" cy="3847949"/>
          </a:xfrm>
          <a:prstGeom prst="rect">
            <a:avLst/>
          </a:prstGeom>
        </p:spPr>
      </p:pic>
      <p:sp>
        <p:nvSpPr>
          <p:cNvPr id="4" name="TextBox 3"/>
          <p:cNvSpPr txBox="1"/>
          <p:nvPr/>
        </p:nvSpPr>
        <p:spPr>
          <a:xfrm>
            <a:off x="589183" y="1187118"/>
            <a:ext cx="7014774" cy="523220"/>
          </a:xfrm>
          <a:prstGeom prst="rect">
            <a:avLst/>
          </a:prstGeom>
          <a:noFill/>
        </p:spPr>
        <p:txBody>
          <a:bodyPr wrap="square" rtlCol="0">
            <a:spAutoFit/>
          </a:bodyPr>
          <a:lstStyle/>
          <a:p>
            <a:pPr marL="285750" indent="-285750">
              <a:buFont typeface="Wingdings" panose="05000000000000000000" pitchFamily="2" charset="2"/>
              <a:buChar char="v"/>
            </a:pPr>
            <a:r>
              <a:rPr lang="en-US" sz="2800" dirty="0" smtClean="0"/>
              <a:t>Being Saved</a:t>
            </a:r>
            <a:endParaRPr lang="en-US" sz="2800" dirty="0"/>
          </a:p>
        </p:txBody>
      </p:sp>
      <p:sp>
        <p:nvSpPr>
          <p:cNvPr id="9" name="TextBox 8"/>
          <p:cNvSpPr txBox="1"/>
          <p:nvPr/>
        </p:nvSpPr>
        <p:spPr>
          <a:xfrm>
            <a:off x="866272" y="1780675"/>
            <a:ext cx="6128085" cy="1815882"/>
          </a:xfrm>
          <a:prstGeom prst="rect">
            <a:avLst/>
          </a:prstGeom>
          <a:noFill/>
        </p:spPr>
        <p:txBody>
          <a:bodyPr wrap="square" rtlCol="0">
            <a:spAutoFit/>
          </a:bodyPr>
          <a:lstStyle/>
          <a:p>
            <a:r>
              <a:rPr lang="en-US" sz="2800" dirty="0"/>
              <a:t>Catholics certainly believe that Jesus, on the Cross at Calvary, is how we are saved, for our sins our now taken on by the Lamb of </a:t>
            </a:r>
            <a:r>
              <a:rPr lang="en-US" sz="2800" dirty="0" smtClean="0"/>
              <a:t>God …</a:t>
            </a:r>
            <a:endParaRPr lang="en-US" sz="2800" dirty="0"/>
          </a:p>
        </p:txBody>
      </p:sp>
    </p:spTree>
    <p:extLst>
      <p:ext uri="{BB962C8B-B14F-4D97-AF65-F5344CB8AC3E}">
        <p14:creationId xmlns:p14="http://schemas.microsoft.com/office/powerpoint/2010/main" val="1174474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2505" y="1399799"/>
            <a:ext cx="3128211" cy="4069599"/>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523220"/>
          </a:xfrm>
          <a:prstGeom prst="rect">
            <a:avLst/>
          </a:prstGeom>
          <a:noFill/>
        </p:spPr>
        <p:txBody>
          <a:bodyPr wrap="square" rtlCol="0">
            <a:spAutoFit/>
          </a:bodyPr>
          <a:lstStyle/>
          <a:p>
            <a:r>
              <a:rPr lang="en-US" sz="2800" dirty="0" smtClean="0"/>
              <a:t>The seven Sacraments:</a:t>
            </a:r>
            <a:endParaRPr lang="en-US" sz="2800" dirty="0"/>
          </a:p>
        </p:txBody>
      </p:sp>
      <p:sp>
        <p:nvSpPr>
          <p:cNvPr id="7" name="TextBox 6"/>
          <p:cNvSpPr txBox="1"/>
          <p:nvPr/>
        </p:nvSpPr>
        <p:spPr>
          <a:xfrm>
            <a:off x="882310" y="1869562"/>
            <a:ext cx="5701683" cy="523220"/>
          </a:xfrm>
          <a:prstGeom prst="rect">
            <a:avLst/>
          </a:prstGeom>
          <a:noFill/>
        </p:spPr>
        <p:txBody>
          <a:bodyPr wrap="square" rtlCol="0">
            <a:spAutoFit/>
          </a:bodyPr>
          <a:lstStyle/>
          <a:p>
            <a:r>
              <a:rPr lang="en-US" sz="2800" dirty="0" smtClean="0"/>
              <a:t>Baptism</a:t>
            </a:r>
            <a:endParaRPr lang="en-US" sz="2800" dirty="0"/>
          </a:p>
        </p:txBody>
      </p:sp>
      <p:sp>
        <p:nvSpPr>
          <p:cNvPr id="8" name="TextBox 7"/>
          <p:cNvSpPr txBox="1"/>
          <p:nvPr/>
        </p:nvSpPr>
        <p:spPr>
          <a:xfrm>
            <a:off x="882310" y="2417514"/>
            <a:ext cx="5701683" cy="523220"/>
          </a:xfrm>
          <a:prstGeom prst="rect">
            <a:avLst/>
          </a:prstGeom>
          <a:noFill/>
        </p:spPr>
        <p:txBody>
          <a:bodyPr wrap="square" rtlCol="0">
            <a:spAutoFit/>
          </a:bodyPr>
          <a:lstStyle/>
          <a:p>
            <a:r>
              <a:rPr lang="en-US" sz="2800" dirty="0" smtClean="0"/>
              <a:t>Confirmation</a:t>
            </a:r>
            <a:endParaRPr lang="en-US" sz="2800" dirty="0"/>
          </a:p>
        </p:txBody>
      </p:sp>
    </p:spTree>
    <p:extLst>
      <p:ext uri="{BB962C8B-B14F-4D97-AF65-F5344CB8AC3E}">
        <p14:creationId xmlns:p14="http://schemas.microsoft.com/office/powerpoint/2010/main" val="2754067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3671" y="1389893"/>
            <a:ext cx="4490811" cy="3026774"/>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523220"/>
          </a:xfrm>
          <a:prstGeom prst="rect">
            <a:avLst/>
          </a:prstGeom>
          <a:noFill/>
        </p:spPr>
        <p:txBody>
          <a:bodyPr wrap="square" rtlCol="0">
            <a:spAutoFit/>
          </a:bodyPr>
          <a:lstStyle/>
          <a:p>
            <a:r>
              <a:rPr lang="en-US" sz="2800" dirty="0" smtClean="0"/>
              <a:t>The seven Sacraments:</a:t>
            </a:r>
            <a:endParaRPr lang="en-US" sz="2800" dirty="0"/>
          </a:p>
        </p:txBody>
      </p:sp>
      <p:sp>
        <p:nvSpPr>
          <p:cNvPr id="7" name="TextBox 6"/>
          <p:cNvSpPr txBox="1"/>
          <p:nvPr/>
        </p:nvSpPr>
        <p:spPr>
          <a:xfrm>
            <a:off x="882310" y="1869562"/>
            <a:ext cx="5701683" cy="523220"/>
          </a:xfrm>
          <a:prstGeom prst="rect">
            <a:avLst/>
          </a:prstGeom>
          <a:noFill/>
        </p:spPr>
        <p:txBody>
          <a:bodyPr wrap="square" rtlCol="0">
            <a:spAutoFit/>
          </a:bodyPr>
          <a:lstStyle/>
          <a:p>
            <a:r>
              <a:rPr lang="en-US" sz="2800" dirty="0" smtClean="0"/>
              <a:t>Baptism</a:t>
            </a:r>
            <a:endParaRPr lang="en-US" sz="2800" dirty="0"/>
          </a:p>
        </p:txBody>
      </p:sp>
      <p:sp>
        <p:nvSpPr>
          <p:cNvPr id="8" name="TextBox 7"/>
          <p:cNvSpPr txBox="1"/>
          <p:nvPr/>
        </p:nvSpPr>
        <p:spPr>
          <a:xfrm>
            <a:off x="882310" y="2417514"/>
            <a:ext cx="5701683" cy="523220"/>
          </a:xfrm>
          <a:prstGeom prst="rect">
            <a:avLst/>
          </a:prstGeom>
          <a:noFill/>
        </p:spPr>
        <p:txBody>
          <a:bodyPr wrap="square" rtlCol="0">
            <a:spAutoFit/>
          </a:bodyPr>
          <a:lstStyle/>
          <a:p>
            <a:r>
              <a:rPr lang="en-US" sz="2800" dirty="0" smtClean="0"/>
              <a:t>Confirmation</a:t>
            </a:r>
            <a:endParaRPr lang="en-US" sz="2800" dirty="0"/>
          </a:p>
        </p:txBody>
      </p:sp>
      <p:sp>
        <p:nvSpPr>
          <p:cNvPr id="10" name="TextBox 9"/>
          <p:cNvSpPr txBox="1"/>
          <p:nvPr/>
        </p:nvSpPr>
        <p:spPr>
          <a:xfrm>
            <a:off x="882310" y="2965466"/>
            <a:ext cx="5829382" cy="954107"/>
          </a:xfrm>
          <a:prstGeom prst="rect">
            <a:avLst/>
          </a:prstGeom>
          <a:noFill/>
        </p:spPr>
        <p:txBody>
          <a:bodyPr wrap="square" rtlCol="0">
            <a:spAutoFit/>
          </a:bodyPr>
          <a:lstStyle/>
          <a:p>
            <a:r>
              <a:rPr lang="en-US" sz="2800" dirty="0" smtClean="0"/>
              <a:t>The Eucharist:  The Source and summit of our faith</a:t>
            </a:r>
            <a:endParaRPr lang="en-US" sz="2800" dirty="0"/>
          </a:p>
        </p:txBody>
      </p:sp>
    </p:spTree>
    <p:extLst>
      <p:ext uri="{BB962C8B-B14F-4D97-AF65-F5344CB8AC3E}">
        <p14:creationId xmlns:p14="http://schemas.microsoft.com/office/powerpoint/2010/main" val="2720843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6263" y="1187119"/>
            <a:ext cx="4367419" cy="3229548"/>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523220"/>
          </a:xfrm>
          <a:prstGeom prst="rect">
            <a:avLst/>
          </a:prstGeom>
          <a:noFill/>
        </p:spPr>
        <p:txBody>
          <a:bodyPr wrap="square" rtlCol="0">
            <a:spAutoFit/>
          </a:bodyPr>
          <a:lstStyle/>
          <a:p>
            <a:r>
              <a:rPr lang="en-US" sz="2800" dirty="0" smtClean="0"/>
              <a:t>The seven Sacraments:</a:t>
            </a:r>
            <a:endParaRPr lang="en-US" sz="2800" dirty="0"/>
          </a:p>
        </p:txBody>
      </p:sp>
      <p:sp>
        <p:nvSpPr>
          <p:cNvPr id="7" name="TextBox 6"/>
          <p:cNvSpPr txBox="1"/>
          <p:nvPr/>
        </p:nvSpPr>
        <p:spPr>
          <a:xfrm>
            <a:off x="882310" y="1869562"/>
            <a:ext cx="5701683" cy="523220"/>
          </a:xfrm>
          <a:prstGeom prst="rect">
            <a:avLst/>
          </a:prstGeom>
          <a:noFill/>
        </p:spPr>
        <p:txBody>
          <a:bodyPr wrap="square" rtlCol="0">
            <a:spAutoFit/>
          </a:bodyPr>
          <a:lstStyle/>
          <a:p>
            <a:r>
              <a:rPr lang="en-US" sz="2800" dirty="0" smtClean="0"/>
              <a:t>Baptism</a:t>
            </a:r>
            <a:endParaRPr lang="en-US" sz="2800" dirty="0"/>
          </a:p>
        </p:txBody>
      </p:sp>
      <p:sp>
        <p:nvSpPr>
          <p:cNvPr id="8" name="TextBox 7"/>
          <p:cNvSpPr txBox="1"/>
          <p:nvPr/>
        </p:nvSpPr>
        <p:spPr>
          <a:xfrm>
            <a:off x="882310" y="2417514"/>
            <a:ext cx="5701683" cy="523220"/>
          </a:xfrm>
          <a:prstGeom prst="rect">
            <a:avLst/>
          </a:prstGeom>
          <a:noFill/>
        </p:spPr>
        <p:txBody>
          <a:bodyPr wrap="square" rtlCol="0">
            <a:spAutoFit/>
          </a:bodyPr>
          <a:lstStyle/>
          <a:p>
            <a:r>
              <a:rPr lang="en-US" sz="2800" dirty="0" smtClean="0"/>
              <a:t>Confirmation</a:t>
            </a:r>
            <a:endParaRPr lang="en-US" sz="2800" dirty="0"/>
          </a:p>
        </p:txBody>
      </p:sp>
      <p:sp>
        <p:nvSpPr>
          <p:cNvPr id="10" name="TextBox 9"/>
          <p:cNvSpPr txBox="1"/>
          <p:nvPr/>
        </p:nvSpPr>
        <p:spPr>
          <a:xfrm>
            <a:off x="882310" y="2965466"/>
            <a:ext cx="5829382" cy="954107"/>
          </a:xfrm>
          <a:prstGeom prst="rect">
            <a:avLst/>
          </a:prstGeom>
          <a:noFill/>
        </p:spPr>
        <p:txBody>
          <a:bodyPr wrap="square" rtlCol="0">
            <a:spAutoFit/>
          </a:bodyPr>
          <a:lstStyle/>
          <a:p>
            <a:r>
              <a:rPr lang="en-US" sz="2800" dirty="0" smtClean="0"/>
              <a:t>The Eucharist:  The Source and summit of our faith</a:t>
            </a:r>
            <a:endParaRPr lang="en-US" sz="2800" dirty="0"/>
          </a:p>
        </p:txBody>
      </p:sp>
      <p:sp>
        <p:nvSpPr>
          <p:cNvPr id="11" name="TextBox 10"/>
          <p:cNvSpPr txBox="1"/>
          <p:nvPr/>
        </p:nvSpPr>
        <p:spPr>
          <a:xfrm>
            <a:off x="882310" y="3944305"/>
            <a:ext cx="5701683" cy="523220"/>
          </a:xfrm>
          <a:prstGeom prst="rect">
            <a:avLst/>
          </a:prstGeom>
          <a:noFill/>
        </p:spPr>
        <p:txBody>
          <a:bodyPr wrap="square" rtlCol="0">
            <a:spAutoFit/>
          </a:bodyPr>
          <a:lstStyle/>
          <a:p>
            <a:r>
              <a:rPr lang="en-US" sz="2800" dirty="0" smtClean="0"/>
              <a:t>Sacrament of Reconciliation</a:t>
            </a:r>
            <a:endParaRPr lang="en-US" sz="2800" dirty="0"/>
          </a:p>
        </p:txBody>
      </p:sp>
    </p:spTree>
    <p:extLst>
      <p:ext uri="{BB962C8B-B14F-4D97-AF65-F5344CB8AC3E}">
        <p14:creationId xmlns:p14="http://schemas.microsoft.com/office/powerpoint/2010/main" val="3337252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0107" y="1941203"/>
            <a:ext cx="4619811" cy="3074274"/>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523220"/>
          </a:xfrm>
          <a:prstGeom prst="rect">
            <a:avLst/>
          </a:prstGeom>
          <a:noFill/>
        </p:spPr>
        <p:txBody>
          <a:bodyPr wrap="square" rtlCol="0">
            <a:spAutoFit/>
          </a:bodyPr>
          <a:lstStyle/>
          <a:p>
            <a:r>
              <a:rPr lang="en-US" sz="2800" dirty="0" smtClean="0"/>
              <a:t>The seven Sacraments:</a:t>
            </a:r>
            <a:endParaRPr lang="en-US" sz="2800" dirty="0"/>
          </a:p>
        </p:txBody>
      </p:sp>
      <p:sp>
        <p:nvSpPr>
          <p:cNvPr id="7" name="TextBox 6"/>
          <p:cNvSpPr txBox="1"/>
          <p:nvPr/>
        </p:nvSpPr>
        <p:spPr>
          <a:xfrm>
            <a:off x="882310" y="1869562"/>
            <a:ext cx="5701683" cy="523220"/>
          </a:xfrm>
          <a:prstGeom prst="rect">
            <a:avLst/>
          </a:prstGeom>
          <a:noFill/>
        </p:spPr>
        <p:txBody>
          <a:bodyPr wrap="square" rtlCol="0">
            <a:spAutoFit/>
          </a:bodyPr>
          <a:lstStyle/>
          <a:p>
            <a:r>
              <a:rPr lang="en-US" sz="2800" dirty="0" smtClean="0"/>
              <a:t>Baptism</a:t>
            </a:r>
            <a:endParaRPr lang="en-US" sz="2800" dirty="0"/>
          </a:p>
        </p:txBody>
      </p:sp>
      <p:sp>
        <p:nvSpPr>
          <p:cNvPr id="8" name="TextBox 7"/>
          <p:cNvSpPr txBox="1"/>
          <p:nvPr/>
        </p:nvSpPr>
        <p:spPr>
          <a:xfrm>
            <a:off x="882310" y="2417514"/>
            <a:ext cx="5701683" cy="523220"/>
          </a:xfrm>
          <a:prstGeom prst="rect">
            <a:avLst/>
          </a:prstGeom>
          <a:noFill/>
        </p:spPr>
        <p:txBody>
          <a:bodyPr wrap="square" rtlCol="0">
            <a:spAutoFit/>
          </a:bodyPr>
          <a:lstStyle/>
          <a:p>
            <a:r>
              <a:rPr lang="en-US" sz="2800" dirty="0" smtClean="0"/>
              <a:t>Confirmation</a:t>
            </a:r>
            <a:endParaRPr lang="en-US" sz="2800" dirty="0"/>
          </a:p>
        </p:txBody>
      </p:sp>
      <p:sp>
        <p:nvSpPr>
          <p:cNvPr id="10" name="TextBox 9"/>
          <p:cNvSpPr txBox="1"/>
          <p:nvPr/>
        </p:nvSpPr>
        <p:spPr>
          <a:xfrm>
            <a:off x="882310" y="2965466"/>
            <a:ext cx="5829382" cy="954107"/>
          </a:xfrm>
          <a:prstGeom prst="rect">
            <a:avLst/>
          </a:prstGeom>
          <a:noFill/>
        </p:spPr>
        <p:txBody>
          <a:bodyPr wrap="square" rtlCol="0">
            <a:spAutoFit/>
          </a:bodyPr>
          <a:lstStyle/>
          <a:p>
            <a:r>
              <a:rPr lang="en-US" sz="2800" dirty="0" smtClean="0"/>
              <a:t>The Eucharist:  The Source and summit of our faith</a:t>
            </a:r>
            <a:endParaRPr lang="en-US" sz="2800" dirty="0"/>
          </a:p>
        </p:txBody>
      </p:sp>
      <p:sp>
        <p:nvSpPr>
          <p:cNvPr id="11" name="TextBox 10"/>
          <p:cNvSpPr txBox="1"/>
          <p:nvPr/>
        </p:nvSpPr>
        <p:spPr>
          <a:xfrm>
            <a:off x="882310" y="3944305"/>
            <a:ext cx="5701683" cy="523220"/>
          </a:xfrm>
          <a:prstGeom prst="rect">
            <a:avLst/>
          </a:prstGeom>
          <a:noFill/>
        </p:spPr>
        <p:txBody>
          <a:bodyPr wrap="square" rtlCol="0">
            <a:spAutoFit/>
          </a:bodyPr>
          <a:lstStyle/>
          <a:p>
            <a:r>
              <a:rPr lang="en-US" sz="2800" dirty="0" smtClean="0"/>
              <a:t>Sacrament of Reconciliation</a:t>
            </a:r>
            <a:endParaRPr lang="en-US" sz="2800" dirty="0"/>
          </a:p>
        </p:txBody>
      </p:sp>
      <p:sp>
        <p:nvSpPr>
          <p:cNvPr id="12" name="TextBox 11"/>
          <p:cNvSpPr txBox="1"/>
          <p:nvPr/>
        </p:nvSpPr>
        <p:spPr>
          <a:xfrm>
            <a:off x="882310" y="4492257"/>
            <a:ext cx="5701683" cy="523220"/>
          </a:xfrm>
          <a:prstGeom prst="rect">
            <a:avLst/>
          </a:prstGeom>
          <a:noFill/>
        </p:spPr>
        <p:txBody>
          <a:bodyPr wrap="square" rtlCol="0">
            <a:spAutoFit/>
          </a:bodyPr>
          <a:lstStyle/>
          <a:p>
            <a:r>
              <a:rPr lang="en-US" sz="2800" dirty="0" smtClean="0"/>
              <a:t>Anointing of the Sick</a:t>
            </a:r>
            <a:endParaRPr lang="en-US" sz="2800" dirty="0"/>
          </a:p>
        </p:txBody>
      </p:sp>
    </p:spTree>
    <p:extLst>
      <p:ext uri="{BB962C8B-B14F-4D97-AF65-F5344CB8AC3E}">
        <p14:creationId xmlns:p14="http://schemas.microsoft.com/office/powerpoint/2010/main" val="2698603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725" y="1941203"/>
            <a:ext cx="4479183" cy="3074274"/>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523220"/>
          </a:xfrm>
          <a:prstGeom prst="rect">
            <a:avLst/>
          </a:prstGeom>
          <a:noFill/>
        </p:spPr>
        <p:txBody>
          <a:bodyPr wrap="square" rtlCol="0">
            <a:spAutoFit/>
          </a:bodyPr>
          <a:lstStyle/>
          <a:p>
            <a:r>
              <a:rPr lang="en-US" sz="2800" dirty="0" smtClean="0"/>
              <a:t>The seven Sacraments:</a:t>
            </a:r>
            <a:endParaRPr lang="en-US" sz="2800" dirty="0"/>
          </a:p>
        </p:txBody>
      </p:sp>
      <p:sp>
        <p:nvSpPr>
          <p:cNvPr id="7" name="TextBox 6"/>
          <p:cNvSpPr txBox="1"/>
          <p:nvPr/>
        </p:nvSpPr>
        <p:spPr>
          <a:xfrm>
            <a:off x="882310" y="1869562"/>
            <a:ext cx="5701683" cy="523220"/>
          </a:xfrm>
          <a:prstGeom prst="rect">
            <a:avLst/>
          </a:prstGeom>
          <a:noFill/>
        </p:spPr>
        <p:txBody>
          <a:bodyPr wrap="square" rtlCol="0">
            <a:spAutoFit/>
          </a:bodyPr>
          <a:lstStyle/>
          <a:p>
            <a:r>
              <a:rPr lang="en-US" sz="2800" dirty="0" smtClean="0"/>
              <a:t>Baptism</a:t>
            </a:r>
            <a:endParaRPr lang="en-US" sz="2800" dirty="0"/>
          </a:p>
        </p:txBody>
      </p:sp>
      <p:sp>
        <p:nvSpPr>
          <p:cNvPr id="8" name="TextBox 7"/>
          <p:cNvSpPr txBox="1"/>
          <p:nvPr/>
        </p:nvSpPr>
        <p:spPr>
          <a:xfrm>
            <a:off x="882310" y="2417514"/>
            <a:ext cx="5701683" cy="523220"/>
          </a:xfrm>
          <a:prstGeom prst="rect">
            <a:avLst/>
          </a:prstGeom>
          <a:noFill/>
        </p:spPr>
        <p:txBody>
          <a:bodyPr wrap="square" rtlCol="0">
            <a:spAutoFit/>
          </a:bodyPr>
          <a:lstStyle/>
          <a:p>
            <a:r>
              <a:rPr lang="en-US" sz="2800" dirty="0" smtClean="0"/>
              <a:t>Confirmation</a:t>
            </a:r>
            <a:endParaRPr lang="en-US" sz="2800" dirty="0"/>
          </a:p>
        </p:txBody>
      </p:sp>
      <p:sp>
        <p:nvSpPr>
          <p:cNvPr id="10" name="TextBox 9"/>
          <p:cNvSpPr txBox="1"/>
          <p:nvPr/>
        </p:nvSpPr>
        <p:spPr>
          <a:xfrm>
            <a:off x="882310" y="2965466"/>
            <a:ext cx="5829382" cy="954107"/>
          </a:xfrm>
          <a:prstGeom prst="rect">
            <a:avLst/>
          </a:prstGeom>
          <a:noFill/>
        </p:spPr>
        <p:txBody>
          <a:bodyPr wrap="square" rtlCol="0">
            <a:spAutoFit/>
          </a:bodyPr>
          <a:lstStyle/>
          <a:p>
            <a:r>
              <a:rPr lang="en-US" sz="2800" dirty="0" smtClean="0"/>
              <a:t>The Eucharist:  The Source and summit of our faith</a:t>
            </a:r>
            <a:endParaRPr lang="en-US" sz="2800" dirty="0"/>
          </a:p>
        </p:txBody>
      </p:sp>
      <p:sp>
        <p:nvSpPr>
          <p:cNvPr id="11" name="TextBox 10"/>
          <p:cNvSpPr txBox="1"/>
          <p:nvPr/>
        </p:nvSpPr>
        <p:spPr>
          <a:xfrm>
            <a:off x="882310" y="3944305"/>
            <a:ext cx="5701683" cy="523220"/>
          </a:xfrm>
          <a:prstGeom prst="rect">
            <a:avLst/>
          </a:prstGeom>
          <a:noFill/>
        </p:spPr>
        <p:txBody>
          <a:bodyPr wrap="square" rtlCol="0">
            <a:spAutoFit/>
          </a:bodyPr>
          <a:lstStyle/>
          <a:p>
            <a:r>
              <a:rPr lang="en-US" sz="2800" dirty="0" smtClean="0"/>
              <a:t>Sacrament of Reconciliation</a:t>
            </a:r>
            <a:endParaRPr lang="en-US" sz="2800" dirty="0"/>
          </a:p>
        </p:txBody>
      </p:sp>
      <p:sp>
        <p:nvSpPr>
          <p:cNvPr id="12" name="TextBox 11"/>
          <p:cNvSpPr txBox="1"/>
          <p:nvPr/>
        </p:nvSpPr>
        <p:spPr>
          <a:xfrm>
            <a:off x="882310" y="4492257"/>
            <a:ext cx="5701683" cy="523220"/>
          </a:xfrm>
          <a:prstGeom prst="rect">
            <a:avLst/>
          </a:prstGeom>
          <a:noFill/>
        </p:spPr>
        <p:txBody>
          <a:bodyPr wrap="square" rtlCol="0">
            <a:spAutoFit/>
          </a:bodyPr>
          <a:lstStyle/>
          <a:p>
            <a:r>
              <a:rPr lang="en-US" sz="2800" dirty="0" smtClean="0"/>
              <a:t>Anointing of the Sick</a:t>
            </a:r>
            <a:endParaRPr lang="en-US" sz="2800" dirty="0"/>
          </a:p>
        </p:txBody>
      </p:sp>
      <p:sp>
        <p:nvSpPr>
          <p:cNvPr id="13" name="TextBox 12"/>
          <p:cNvSpPr txBox="1"/>
          <p:nvPr/>
        </p:nvSpPr>
        <p:spPr>
          <a:xfrm>
            <a:off x="882310" y="5040209"/>
            <a:ext cx="5701683" cy="523220"/>
          </a:xfrm>
          <a:prstGeom prst="rect">
            <a:avLst/>
          </a:prstGeom>
          <a:noFill/>
        </p:spPr>
        <p:txBody>
          <a:bodyPr wrap="square" rtlCol="0">
            <a:spAutoFit/>
          </a:bodyPr>
          <a:lstStyle/>
          <a:p>
            <a:r>
              <a:rPr lang="en-US" sz="2800" dirty="0" smtClean="0"/>
              <a:t>Holy Orders</a:t>
            </a:r>
            <a:endParaRPr lang="en-US" sz="2800" dirty="0"/>
          </a:p>
        </p:txBody>
      </p:sp>
    </p:spTree>
    <p:extLst>
      <p:ext uri="{BB962C8B-B14F-4D97-AF65-F5344CB8AC3E}">
        <p14:creationId xmlns:p14="http://schemas.microsoft.com/office/powerpoint/2010/main" val="498469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1271" y="2115566"/>
            <a:ext cx="4321299" cy="2875628"/>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523220"/>
          </a:xfrm>
          <a:prstGeom prst="rect">
            <a:avLst/>
          </a:prstGeom>
          <a:noFill/>
        </p:spPr>
        <p:txBody>
          <a:bodyPr wrap="square" rtlCol="0">
            <a:spAutoFit/>
          </a:bodyPr>
          <a:lstStyle/>
          <a:p>
            <a:r>
              <a:rPr lang="en-US" sz="2800" dirty="0" smtClean="0"/>
              <a:t>The seven Sacraments:</a:t>
            </a:r>
            <a:endParaRPr lang="en-US" sz="2800" dirty="0"/>
          </a:p>
        </p:txBody>
      </p:sp>
      <p:sp>
        <p:nvSpPr>
          <p:cNvPr id="7" name="TextBox 6"/>
          <p:cNvSpPr txBox="1"/>
          <p:nvPr/>
        </p:nvSpPr>
        <p:spPr>
          <a:xfrm>
            <a:off x="882310" y="1869562"/>
            <a:ext cx="5701683" cy="523220"/>
          </a:xfrm>
          <a:prstGeom prst="rect">
            <a:avLst/>
          </a:prstGeom>
          <a:noFill/>
        </p:spPr>
        <p:txBody>
          <a:bodyPr wrap="square" rtlCol="0">
            <a:spAutoFit/>
          </a:bodyPr>
          <a:lstStyle/>
          <a:p>
            <a:r>
              <a:rPr lang="en-US" sz="2800" dirty="0" smtClean="0"/>
              <a:t>Baptism</a:t>
            </a:r>
            <a:endParaRPr lang="en-US" sz="2800" dirty="0"/>
          </a:p>
        </p:txBody>
      </p:sp>
      <p:sp>
        <p:nvSpPr>
          <p:cNvPr id="8" name="TextBox 7"/>
          <p:cNvSpPr txBox="1"/>
          <p:nvPr/>
        </p:nvSpPr>
        <p:spPr>
          <a:xfrm>
            <a:off x="882310" y="2417514"/>
            <a:ext cx="5701683" cy="523220"/>
          </a:xfrm>
          <a:prstGeom prst="rect">
            <a:avLst/>
          </a:prstGeom>
          <a:noFill/>
        </p:spPr>
        <p:txBody>
          <a:bodyPr wrap="square" rtlCol="0">
            <a:spAutoFit/>
          </a:bodyPr>
          <a:lstStyle/>
          <a:p>
            <a:r>
              <a:rPr lang="en-US" sz="2800" dirty="0" smtClean="0"/>
              <a:t>Confirmation</a:t>
            </a:r>
            <a:endParaRPr lang="en-US" sz="2800" dirty="0"/>
          </a:p>
        </p:txBody>
      </p:sp>
      <p:sp>
        <p:nvSpPr>
          <p:cNvPr id="10" name="TextBox 9"/>
          <p:cNvSpPr txBox="1"/>
          <p:nvPr/>
        </p:nvSpPr>
        <p:spPr>
          <a:xfrm>
            <a:off x="882310" y="2965466"/>
            <a:ext cx="5829382" cy="954107"/>
          </a:xfrm>
          <a:prstGeom prst="rect">
            <a:avLst/>
          </a:prstGeom>
          <a:noFill/>
        </p:spPr>
        <p:txBody>
          <a:bodyPr wrap="square" rtlCol="0">
            <a:spAutoFit/>
          </a:bodyPr>
          <a:lstStyle/>
          <a:p>
            <a:r>
              <a:rPr lang="en-US" sz="2800" dirty="0" smtClean="0"/>
              <a:t>The Eucharist:  The Source and summit of our faith</a:t>
            </a:r>
            <a:endParaRPr lang="en-US" sz="2800" dirty="0"/>
          </a:p>
        </p:txBody>
      </p:sp>
      <p:sp>
        <p:nvSpPr>
          <p:cNvPr id="11" name="TextBox 10"/>
          <p:cNvSpPr txBox="1"/>
          <p:nvPr/>
        </p:nvSpPr>
        <p:spPr>
          <a:xfrm>
            <a:off x="882310" y="3944305"/>
            <a:ext cx="5701683" cy="523220"/>
          </a:xfrm>
          <a:prstGeom prst="rect">
            <a:avLst/>
          </a:prstGeom>
          <a:noFill/>
        </p:spPr>
        <p:txBody>
          <a:bodyPr wrap="square" rtlCol="0">
            <a:spAutoFit/>
          </a:bodyPr>
          <a:lstStyle/>
          <a:p>
            <a:r>
              <a:rPr lang="en-US" sz="2800" dirty="0" smtClean="0"/>
              <a:t>Sacrament of Reconciliation</a:t>
            </a:r>
            <a:endParaRPr lang="en-US" sz="2800" dirty="0"/>
          </a:p>
        </p:txBody>
      </p:sp>
      <p:sp>
        <p:nvSpPr>
          <p:cNvPr id="12" name="TextBox 11"/>
          <p:cNvSpPr txBox="1"/>
          <p:nvPr/>
        </p:nvSpPr>
        <p:spPr>
          <a:xfrm>
            <a:off x="882310" y="4492257"/>
            <a:ext cx="5701683" cy="523220"/>
          </a:xfrm>
          <a:prstGeom prst="rect">
            <a:avLst/>
          </a:prstGeom>
          <a:noFill/>
        </p:spPr>
        <p:txBody>
          <a:bodyPr wrap="square" rtlCol="0">
            <a:spAutoFit/>
          </a:bodyPr>
          <a:lstStyle/>
          <a:p>
            <a:r>
              <a:rPr lang="en-US" sz="2800" dirty="0" smtClean="0"/>
              <a:t>Anointing of the Sick</a:t>
            </a:r>
            <a:endParaRPr lang="en-US" sz="2800" dirty="0"/>
          </a:p>
        </p:txBody>
      </p:sp>
      <p:sp>
        <p:nvSpPr>
          <p:cNvPr id="13" name="TextBox 12"/>
          <p:cNvSpPr txBox="1"/>
          <p:nvPr/>
        </p:nvSpPr>
        <p:spPr>
          <a:xfrm>
            <a:off x="882310" y="5040209"/>
            <a:ext cx="5701683" cy="523220"/>
          </a:xfrm>
          <a:prstGeom prst="rect">
            <a:avLst/>
          </a:prstGeom>
          <a:noFill/>
        </p:spPr>
        <p:txBody>
          <a:bodyPr wrap="square" rtlCol="0">
            <a:spAutoFit/>
          </a:bodyPr>
          <a:lstStyle/>
          <a:p>
            <a:r>
              <a:rPr lang="en-US" sz="2800" dirty="0" smtClean="0"/>
              <a:t>Holy Orders</a:t>
            </a:r>
            <a:endParaRPr lang="en-US" sz="2800" dirty="0"/>
          </a:p>
        </p:txBody>
      </p:sp>
      <p:sp>
        <p:nvSpPr>
          <p:cNvPr id="14" name="TextBox 13"/>
          <p:cNvSpPr txBox="1"/>
          <p:nvPr/>
        </p:nvSpPr>
        <p:spPr>
          <a:xfrm>
            <a:off x="882310" y="5588161"/>
            <a:ext cx="5701683" cy="523220"/>
          </a:xfrm>
          <a:prstGeom prst="rect">
            <a:avLst/>
          </a:prstGeom>
          <a:noFill/>
        </p:spPr>
        <p:txBody>
          <a:bodyPr wrap="square" rtlCol="0">
            <a:spAutoFit/>
          </a:bodyPr>
          <a:lstStyle/>
          <a:p>
            <a:r>
              <a:rPr lang="en-US" sz="2800" dirty="0" smtClean="0"/>
              <a:t>Marriage</a:t>
            </a:r>
            <a:endParaRPr lang="en-US" sz="2800" dirty="0"/>
          </a:p>
        </p:txBody>
      </p:sp>
    </p:spTree>
    <p:extLst>
      <p:ext uri="{BB962C8B-B14F-4D97-AF65-F5344CB8AC3E}">
        <p14:creationId xmlns:p14="http://schemas.microsoft.com/office/powerpoint/2010/main" val="1788747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650" y="1556085"/>
            <a:ext cx="4869611" cy="3240504"/>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1815882"/>
          </a:xfrm>
          <a:prstGeom prst="rect">
            <a:avLst/>
          </a:prstGeom>
          <a:noFill/>
        </p:spPr>
        <p:txBody>
          <a:bodyPr wrap="square" rtlCol="0">
            <a:spAutoFit/>
          </a:bodyPr>
          <a:lstStyle/>
          <a:p>
            <a:r>
              <a:rPr lang="en-US" sz="2800" dirty="0"/>
              <a:t>There is no way to truly cover the history of the Church at this time with any real </a:t>
            </a:r>
            <a:r>
              <a:rPr lang="en-US" sz="2800" dirty="0" smtClean="0"/>
              <a:t>effectiveness ... but </a:t>
            </a:r>
            <a:r>
              <a:rPr lang="en-US" sz="2800" dirty="0"/>
              <a:t>here are some brief points:</a:t>
            </a:r>
          </a:p>
        </p:txBody>
      </p:sp>
    </p:spTree>
    <p:extLst>
      <p:ext uri="{BB962C8B-B14F-4D97-AF65-F5344CB8AC3E}">
        <p14:creationId xmlns:p14="http://schemas.microsoft.com/office/powerpoint/2010/main" val="2156461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635" y="1851556"/>
            <a:ext cx="5489553" cy="3653047"/>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461665"/>
          </a:xfrm>
          <a:prstGeom prst="rect">
            <a:avLst/>
          </a:prstGeom>
          <a:noFill/>
        </p:spPr>
        <p:txBody>
          <a:bodyPr wrap="square" rtlCol="0">
            <a:spAutoFit/>
          </a:bodyPr>
          <a:lstStyle/>
          <a:p>
            <a:r>
              <a:rPr lang="en-US" sz="2400" dirty="0"/>
              <a:t>Who started the Church?</a:t>
            </a:r>
          </a:p>
        </p:txBody>
      </p:sp>
    </p:spTree>
    <p:extLst>
      <p:ext uri="{BB962C8B-B14F-4D97-AF65-F5344CB8AC3E}">
        <p14:creationId xmlns:p14="http://schemas.microsoft.com/office/powerpoint/2010/main" val="934737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1032" y="1556084"/>
            <a:ext cx="3352612" cy="4470149"/>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461665"/>
          </a:xfrm>
          <a:prstGeom prst="rect">
            <a:avLst/>
          </a:prstGeom>
          <a:noFill/>
        </p:spPr>
        <p:txBody>
          <a:bodyPr wrap="square" rtlCol="0">
            <a:spAutoFit/>
          </a:bodyPr>
          <a:lstStyle/>
          <a:p>
            <a:r>
              <a:rPr lang="en-US" sz="2400" dirty="0"/>
              <a:t>Who started the Church?</a:t>
            </a:r>
          </a:p>
        </p:txBody>
      </p:sp>
      <p:sp>
        <p:nvSpPr>
          <p:cNvPr id="7" name="TextBox 6"/>
          <p:cNvSpPr txBox="1"/>
          <p:nvPr/>
        </p:nvSpPr>
        <p:spPr>
          <a:xfrm>
            <a:off x="681789" y="1895216"/>
            <a:ext cx="5701683" cy="461665"/>
          </a:xfrm>
          <a:prstGeom prst="rect">
            <a:avLst/>
          </a:prstGeom>
          <a:noFill/>
        </p:spPr>
        <p:txBody>
          <a:bodyPr wrap="square" rtlCol="0">
            <a:spAutoFit/>
          </a:bodyPr>
          <a:lstStyle/>
          <a:p>
            <a:r>
              <a:rPr lang="en-US" sz="2400" dirty="0" smtClean="0"/>
              <a:t>Jesus did.</a:t>
            </a:r>
            <a:endParaRPr lang="en-US" sz="2400" dirty="0"/>
          </a:p>
        </p:txBody>
      </p:sp>
    </p:spTree>
    <p:extLst>
      <p:ext uri="{BB962C8B-B14F-4D97-AF65-F5344CB8AC3E}">
        <p14:creationId xmlns:p14="http://schemas.microsoft.com/office/powerpoint/2010/main" val="3082522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1031" y="1710338"/>
            <a:ext cx="4454309" cy="3336431"/>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2246769"/>
          </a:xfrm>
          <a:prstGeom prst="rect">
            <a:avLst/>
          </a:prstGeom>
          <a:noFill/>
        </p:spPr>
        <p:txBody>
          <a:bodyPr wrap="square" rtlCol="0">
            <a:spAutoFit/>
          </a:bodyPr>
          <a:lstStyle/>
          <a:p>
            <a:r>
              <a:rPr lang="en-US" sz="2800" dirty="0"/>
              <a:t>In Matthew 16 and 18 he declares that he wants this Church to be started with St. Peter as the head….and that this Church will exist until he returns in glory. </a:t>
            </a:r>
          </a:p>
        </p:txBody>
      </p:sp>
    </p:spTree>
    <p:extLst>
      <p:ext uri="{BB962C8B-B14F-4D97-AF65-F5344CB8AC3E}">
        <p14:creationId xmlns:p14="http://schemas.microsoft.com/office/powerpoint/2010/main" val="108405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886" y="1780675"/>
            <a:ext cx="4391971" cy="2823409"/>
          </a:xfrm>
          <a:prstGeom prst="rect">
            <a:avLst/>
          </a:prstGeom>
        </p:spPr>
      </p:pic>
      <p:sp>
        <p:nvSpPr>
          <p:cNvPr id="4" name="TextBox 3"/>
          <p:cNvSpPr txBox="1"/>
          <p:nvPr/>
        </p:nvSpPr>
        <p:spPr>
          <a:xfrm>
            <a:off x="589183" y="1187118"/>
            <a:ext cx="7014774" cy="523220"/>
          </a:xfrm>
          <a:prstGeom prst="rect">
            <a:avLst/>
          </a:prstGeom>
          <a:noFill/>
        </p:spPr>
        <p:txBody>
          <a:bodyPr wrap="square" rtlCol="0">
            <a:spAutoFit/>
          </a:bodyPr>
          <a:lstStyle/>
          <a:p>
            <a:pPr marL="285750" indent="-285750">
              <a:buFont typeface="Wingdings" panose="05000000000000000000" pitchFamily="2" charset="2"/>
              <a:buChar char="v"/>
            </a:pPr>
            <a:r>
              <a:rPr lang="en-US" sz="2800" dirty="0" smtClean="0"/>
              <a:t>Being Saved</a:t>
            </a:r>
            <a:endParaRPr lang="en-US" sz="2800" dirty="0"/>
          </a:p>
        </p:txBody>
      </p:sp>
      <p:sp>
        <p:nvSpPr>
          <p:cNvPr id="9" name="TextBox 8"/>
          <p:cNvSpPr txBox="1"/>
          <p:nvPr/>
        </p:nvSpPr>
        <p:spPr>
          <a:xfrm>
            <a:off x="866272" y="1780675"/>
            <a:ext cx="6128085" cy="3108543"/>
          </a:xfrm>
          <a:prstGeom prst="rect">
            <a:avLst/>
          </a:prstGeom>
          <a:noFill/>
        </p:spPr>
        <p:txBody>
          <a:bodyPr wrap="square" rtlCol="0">
            <a:spAutoFit/>
          </a:bodyPr>
          <a:lstStyle/>
          <a:p>
            <a:r>
              <a:rPr lang="en-US" sz="2800" dirty="0"/>
              <a:t>But we do add in the importance of the community helping an individual in this life and in the next (SO THAT THE CHURCH, ULTIMATELY, IS IMPORTANT TO JESUS – that we are to help one another to follow Him through our prayers and life together).</a:t>
            </a:r>
          </a:p>
        </p:txBody>
      </p:sp>
    </p:spTree>
    <p:extLst>
      <p:ext uri="{BB962C8B-B14F-4D97-AF65-F5344CB8AC3E}">
        <p14:creationId xmlns:p14="http://schemas.microsoft.com/office/powerpoint/2010/main" val="4124578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6169" y="1572126"/>
            <a:ext cx="5099171" cy="3207252"/>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2246769"/>
          </a:xfrm>
          <a:prstGeom prst="rect">
            <a:avLst/>
          </a:prstGeom>
          <a:noFill/>
        </p:spPr>
        <p:txBody>
          <a:bodyPr wrap="square" rtlCol="0">
            <a:spAutoFit/>
          </a:bodyPr>
          <a:lstStyle/>
          <a:p>
            <a:r>
              <a:rPr lang="en-US" sz="2800" dirty="0"/>
              <a:t>In John 20 he breathes the Holy Spirit upon ALL the apostles and tells them they have a special role in leading this, in Jesus’s mind, important </a:t>
            </a:r>
            <a:r>
              <a:rPr lang="en-US" sz="2800" dirty="0" smtClean="0"/>
              <a:t>community … the </a:t>
            </a:r>
            <a:r>
              <a:rPr lang="en-US" sz="2800" dirty="0"/>
              <a:t>Church. </a:t>
            </a:r>
          </a:p>
        </p:txBody>
      </p:sp>
    </p:spTree>
    <p:extLst>
      <p:ext uri="{BB962C8B-B14F-4D97-AF65-F5344CB8AC3E}">
        <p14:creationId xmlns:p14="http://schemas.microsoft.com/office/powerpoint/2010/main" val="3546422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6718" y="1147001"/>
            <a:ext cx="4460262" cy="4191109"/>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1815882"/>
          </a:xfrm>
          <a:prstGeom prst="rect">
            <a:avLst/>
          </a:prstGeom>
          <a:noFill/>
        </p:spPr>
        <p:txBody>
          <a:bodyPr wrap="square" rtlCol="0">
            <a:spAutoFit/>
          </a:bodyPr>
          <a:lstStyle/>
          <a:p>
            <a:pPr lvl="0"/>
            <a:r>
              <a:rPr lang="en-US" sz="2800" dirty="0"/>
              <a:t>And in Matthew 28 he gives the apostles the job to bring all nations and peoples into the Church through baptism.</a:t>
            </a:r>
          </a:p>
        </p:txBody>
      </p:sp>
    </p:spTree>
    <p:extLst>
      <p:ext uri="{BB962C8B-B14F-4D97-AF65-F5344CB8AC3E}">
        <p14:creationId xmlns:p14="http://schemas.microsoft.com/office/powerpoint/2010/main" val="1015819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6718" y="1749733"/>
            <a:ext cx="4911188" cy="3287488"/>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3108543"/>
          </a:xfrm>
          <a:prstGeom prst="rect">
            <a:avLst/>
          </a:prstGeom>
          <a:noFill/>
        </p:spPr>
        <p:txBody>
          <a:bodyPr wrap="square" rtlCol="0">
            <a:spAutoFit/>
          </a:bodyPr>
          <a:lstStyle/>
          <a:p>
            <a:pPr lvl="0"/>
            <a:r>
              <a:rPr lang="en-US" sz="2800" dirty="0"/>
              <a:t>The Church, at the very beginning, celebrates mass every day, listens to Scripture together every day, and is so committed to the idea of being a community (not just a collection of people that all have an individual or private relationship with Jesus</a:t>
            </a:r>
            <a:r>
              <a:rPr lang="en-US" sz="2800" dirty="0" smtClean="0"/>
              <a:t>).</a:t>
            </a:r>
            <a:endParaRPr lang="en-US" sz="2800" dirty="0"/>
          </a:p>
        </p:txBody>
      </p:sp>
    </p:spTree>
    <p:extLst>
      <p:ext uri="{BB962C8B-B14F-4D97-AF65-F5344CB8AC3E}">
        <p14:creationId xmlns:p14="http://schemas.microsoft.com/office/powerpoint/2010/main" val="369226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951" y="1749733"/>
            <a:ext cx="5218843" cy="3909096"/>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2246769"/>
          </a:xfrm>
          <a:prstGeom prst="rect">
            <a:avLst/>
          </a:prstGeom>
          <a:noFill/>
        </p:spPr>
        <p:txBody>
          <a:bodyPr wrap="square" rtlCol="0">
            <a:spAutoFit/>
          </a:bodyPr>
          <a:lstStyle/>
          <a:p>
            <a:pPr lvl="0"/>
            <a:r>
              <a:rPr lang="en-US" sz="2800" dirty="0"/>
              <a:t>T</a:t>
            </a:r>
            <a:r>
              <a:rPr lang="en-US" sz="2800" dirty="0" smtClean="0"/>
              <a:t>hey </a:t>
            </a:r>
            <a:r>
              <a:rPr lang="en-US" sz="2800" dirty="0"/>
              <a:t>even hold all of their possessions in common (Acts of the Apostles, chapter 2).  All the members of the Church also have the gift of the Holy Spirit personally (Acts 2).</a:t>
            </a:r>
          </a:p>
        </p:txBody>
      </p:sp>
    </p:spTree>
    <p:extLst>
      <p:ext uri="{BB962C8B-B14F-4D97-AF65-F5344CB8AC3E}">
        <p14:creationId xmlns:p14="http://schemas.microsoft.com/office/powerpoint/2010/main" val="134463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2823" y="1353216"/>
            <a:ext cx="4305613" cy="4305613"/>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3970318"/>
          </a:xfrm>
          <a:prstGeom prst="rect">
            <a:avLst/>
          </a:prstGeom>
          <a:noFill/>
        </p:spPr>
        <p:txBody>
          <a:bodyPr wrap="square" rtlCol="0">
            <a:spAutoFit/>
          </a:bodyPr>
          <a:lstStyle/>
          <a:p>
            <a:pPr lvl="0"/>
            <a:r>
              <a:rPr lang="en-US" sz="2800" dirty="0"/>
              <a:t>The Church, from the beginning, wants to be united as one and to be united in belief (illustrated, as we have previously mentioned, in Acts 15 where a disagreement about how to handle converts from outside of Judaism was handled with the assumption that they would remain united in faith as one </a:t>
            </a:r>
            <a:r>
              <a:rPr lang="en-US" sz="2800" dirty="0" smtClean="0"/>
              <a:t>Church).</a:t>
            </a:r>
            <a:endParaRPr lang="en-US" sz="2800" dirty="0"/>
          </a:p>
        </p:txBody>
      </p:sp>
    </p:spTree>
    <p:extLst>
      <p:ext uri="{BB962C8B-B14F-4D97-AF65-F5344CB8AC3E}">
        <p14:creationId xmlns:p14="http://schemas.microsoft.com/office/powerpoint/2010/main" val="2773168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2823" y="1353216"/>
            <a:ext cx="4305613" cy="4305613"/>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1815882"/>
          </a:xfrm>
          <a:prstGeom prst="rect">
            <a:avLst/>
          </a:prstGeom>
          <a:noFill/>
        </p:spPr>
        <p:txBody>
          <a:bodyPr wrap="square" rtlCol="0">
            <a:spAutoFit/>
          </a:bodyPr>
          <a:lstStyle/>
          <a:p>
            <a:pPr lvl="0"/>
            <a:r>
              <a:rPr lang="en-US" sz="2800" dirty="0"/>
              <a:t>The Church had deacons, bishops and priests by the time of the writing of the New Testament (mentioned earlier, re:  1 Timothy 3, etc.)</a:t>
            </a:r>
          </a:p>
        </p:txBody>
      </p:sp>
    </p:spTree>
    <p:extLst>
      <p:ext uri="{BB962C8B-B14F-4D97-AF65-F5344CB8AC3E}">
        <p14:creationId xmlns:p14="http://schemas.microsoft.com/office/powerpoint/2010/main" val="4217877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2823" y="1353216"/>
            <a:ext cx="4305613" cy="4305613"/>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2246769"/>
          </a:xfrm>
          <a:prstGeom prst="rect">
            <a:avLst/>
          </a:prstGeom>
          <a:noFill/>
        </p:spPr>
        <p:txBody>
          <a:bodyPr wrap="square" rtlCol="0">
            <a:spAutoFit/>
          </a:bodyPr>
          <a:lstStyle/>
          <a:p>
            <a:pPr lvl="0"/>
            <a:r>
              <a:rPr lang="en-US" sz="2800" dirty="0"/>
              <a:t>The Church focused, from the beginning, on the Bishop of Rome being a successor to St. Peter, who represented the UNITY of the whole Church. (also previously mentioned.)</a:t>
            </a:r>
          </a:p>
        </p:txBody>
      </p:sp>
    </p:spTree>
    <p:extLst>
      <p:ext uri="{BB962C8B-B14F-4D97-AF65-F5344CB8AC3E}">
        <p14:creationId xmlns:p14="http://schemas.microsoft.com/office/powerpoint/2010/main" val="4114660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443" y="1957137"/>
            <a:ext cx="5676115" cy="2919663"/>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2246769"/>
          </a:xfrm>
          <a:prstGeom prst="rect">
            <a:avLst/>
          </a:prstGeom>
          <a:noFill/>
        </p:spPr>
        <p:txBody>
          <a:bodyPr wrap="square" rtlCol="0">
            <a:spAutoFit/>
          </a:bodyPr>
          <a:lstStyle/>
          <a:p>
            <a:pPr lvl="0"/>
            <a:r>
              <a:rPr lang="en-US" sz="2800" dirty="0"/>
              <a:t>The early mass developed very quickly.  This was also mentioned earlier, but here is an interesting description, from 155AD, of a Sunday mass:</a:t>
            </a:r>
          </a:p>
        </p:txBody>
      </p:sp>
    </p:spTree>
    <p:extLst>
      <p:ext uri="{BB962C8B-B14F-4D97-AF65-F5344CB8AC3E}">
        <p14:creationId xmlns:p14="http://schemas.microsoft.com/office/powerpoint/2010/main" val="2234093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9533" y="1524001"/>
            <a:ext cx="3883478" cy="3883478"/>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3970318"/>
          </a:xfrm>
          <a:prstGeom prst="rect">
            <a:avLst/>
          </a:prstGeom>
          <a:noFill/>
        </p:spPr>
        <p:txBody>
          <a:bodyPr wrap="square" rtlCol="0">
            <a:spAutoFit/>
          </a:bodyPr>
          <a:lstStyle/>
          <a:p>
            <a:pPr fontAlgn="base"/>
            <a:r>
              <a:rPr lang="en-US" sz="2800" i="1" dirty="0"/>
              <a:t>From the First Apology of St. Justin Martyr, c. 155 AD</a:t>
            </a:r>
            <a:endParaRPr lang="en-US" sz="2800" dirty="0"/>
          </a:p>
          <a:p>
            <a:r>
              <a:rPr lang="en-US" sz="2800" i="1" dirty="0"/>
              <a:t>“      No one may share the Eucharist with us unless he believes that what we teach is true, unless he is washed in the regenerating waters of baptism for the remission of his sins, and unless he lives in accordance with the principles given us by Christ. </a:t>
            </a:r>
            <a:endParaRPr lang="en-US" sz="2800" dirty="0"/>
          </a:p>
        </p:txBody>
      </p:sp>
    </p:spTree>
    <p:extLst>
      <p:ext uri="{BB962C8B-B14F-4D97-AF65-F5344CB8AC3E}">
        <p14:creationId xmlns:p14="http://schemas.microsoft.com/office/powerpoint/2010/main" val="2474333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9533" y="1588168"/>
            <a:ext cx="4350342" cy="3391211"/>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6511808" cy="4401205"/>
          </a:xfrm>
          <a:prstGeom prst="rect">
            <a:avLst/>
          </a:prstGeom>
          <a:noFill/>
        </p:spPr>
        <p:txBody>
          <a:bodyPr wrap="square" rtlCol="0">
            <a:spAutoFit/>
          </a:bodyPr>
          <a:lstStyle/>
          <a:p>
            <a:pPr fontAlgn="base"/>
            <a:r>
              <a:rPr lang="en-US" sz="2800" i="1" dirty="0"/>
              <a:t>We do not consume the </a:t>
            </a:r>
            <a:r>
              <a:rPr lang="en-US" sz="2800" i="1" dirty="0" smtClean="0"/>
              <a:t>Eucharistic </a:t>
            </a:r>
            <a:r>
              <a:rPr lang="en-US" sz="2800" i="1" dirty="0"/>
              <a:t>bread and wine as if it were ordinary food and drink, for we have been taught that as Jesus Christ our Savior became a man of flesh and blood by the power of the Word of God, so also the food that our flesh and blood assimilates for its nourishment becomes the flesh and blood of the incarnate Jesus by the power of his own words contained in the prayer of thanksgiving. </a:t>
            </a:r>
            <a:endParaRPr lang="en-US" sz="2800" dirty="0"/>
          </a:p>
        </p:txBody>
      </p:sp>
    </p:spTree>
    <p:extLst>
      <p:ext uri="{BB962C8B-B14F-4D97-AF65-F5344CB8AC3E}">
        <p14:creationId xmlns:p14="http://schemas.microsoft.com/office/powerpoint/2010/main" val="697620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9355" y="1780675"/>
            <a:ext cx="4021171" cy="3596997"/>
          </a:xfrm>
          <a:prstGeom prst="rect">
            <a:avLst/>
          </a:prstGeom>
        </p:spPr>
      </p:pic>
      <p:sp>
        <p:nvSpPr>
          <p:cNvPr id="4" name="TextBox 3"/>
          <p:cNvSpPr txBox="1"/>
          <p:nvPr/>
        </p:nvSpPr>
        <p:spPr>
          <a:xfrm>
            <a:off x="589183" y="1187118"/>
            <a:ext cx="7014774" cy="523220"/>
          </a:xfrm>
          <a:prstGeom prst="rect">
            <a:avLst/>
          </a:prstGeom>
          <a:noFill/>
        </p:spPr>
        <p:txBody>
          <a:bodyPr wrap="square" rtlCol="0">
            <a:spAutoFit/>
          </a:bodyPr>
          <a:lstStyle/>
          <a:p>
            <a:pPr marL="285750" indent="-285750">
              <a:buFont typeface="Wingdings" panose="05000000000000000000" pitchFamily="2" charset="2"/>
              <a:buChar char="v"/>
            </a:pPr>
            <a:r>
              <a:rPr lang="en-US" sz="2800" dirty="0" smtClean="0"/>
              <a:t>Being Saved</a:t>
            </a:r>
            <a:endParaRPr lang="en-US" sz="2800" dirty="0"/>
          </a:p>
        </p:txBody>
      </p:sp>
      <p:sp>
        <p:nvSpPr>
          <p:cNvPr id="9" name="TextBox 8"/>
          <p:cNvSpPr txBox="1"/>
          <p:nvPr/>
        </p:nvSpPr>
        <p:spPr>
          <a:xfrm>
            <a:off x="866272" y="1780675"/>
            <a:ext cx="6128085" cy="2246769"/>
          </a:xfrm>
          <a:prstGeom prst="rect">
            <a:avLst/>
          </a:prstGeom>
          <a:noFill/>
        </p:spPr>
        <p:txBody>
          <a:bodyPr wrap="square" rtlCol="0">
            <a:spAutoFit/>
          </a:bodyPr>
          <a:lstStyle/>
          <a:p>
            <a:r>
              <a:rPr lang="en-US" sz="2800" dirty="0"/>
              <a:t>And also that reconciling to God, after this life ends, might also entail not only that we are FORGIVEN by God, but that we are PURIFIED in the presence of </a:t>
            </a:r>
            <a:r>
              <a:rPr lang="en-US" sz="2800" dirty="0" smtClean="0"/>
              <a:t>God … healed</a:t>
            </a:r>
            <a:r>
              <a:rPr lang="en-US" sz="2800" dirty="0"/>
              <a:t>.</a:t>
            </a:r>
          </a:p>
        </p:txBody>
      </p:sp>
    </p:spTree>
    <p:extLst>
      <p:ext uri="{BB962C8B-B14F-4D97-AF65-F5344CB8AC3E}">
        <p14:creationId xmlns:p14="http://schemas.microsoft.com/office/powerpoint/2010/main" val="69803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9533" y="1860885"/>
            <a:ext cx="4724516" cy="2636938"/>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6511808" cy="1384995"/>
          </a:xfrm>
          <a:prstGeom prst="rect">
            <a:avLst/>
          </a:prstGeom>
          <a:noFill/>
        </p:spPr>
        <p:txBody>
          <a:bodyPr wrap="square" rtlCol="0">
            <a:spAutoFit/>
          </a:bodyPr>
          <a:lstStyle/>
          <a:p>
            <a:pPr fontAlgn="base"/>
            <a:r>
              <a:rPr lang="en-US" sz="2800" i="1" dirty="0"/>
              <a:t>The apostles, in their recollections, which are called gospels, handed down to us what Jesus commanded them to do. </a:t>
            </a:r>
            <a:endParaRPr lang="en-US" sz="2800" dirty="0"/>
          </a:p>
        </p:txBody>
      </p:sp>
    </p:spTree>
    <p:extLst>
      <p:ext uri="{BB962C8B-B14F-4D97-AF65-F5344CB8AC3E}">
        <p14:creationId xmlns:p14="http://schemas.microsoft.com/office/powerpoint/2010/main" val="1282136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280" y="1860885"/>
            <a:ext cx="4258257" cy="2823410"/>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6511808" cy="1815882"/>
          </a:xfrm>
          <a:prstGeom prst="rect">
            <a:avLst/>
          </a:prstGeom>
          <a:noFill/>
        </p:spPr>
        <p:txBody>
          <a:bodyPr wrap="square" rtlCol="0">
            <a:spAutoFit/>
          </a:bodyPr>
          <a:lstStyle/>
          <a:p>
            <a:pPr fontAlgn="base"/>
            <a:r>
              <a:rPr lang="en-US" sz="2800" i="1" dirty="0"/>
              <a:t>They tell us that he took bread, gave thanks and said: Do this in memory of me. This is my body. In the same way he took the cup, he gave thanks and said: This is my blood. </a:t>
            </a:r>
            <a:endParaRPr lang="en-US" sz="2800" dirty="0"/>
          </a:p>
        </p:txBody>
      </p:sp>
    </p:spTree>
    <p:extLst>
      <p:ext uri="{BB962C8B-B14F-4D97-AF65-F5344CB8AC3E}">
        <p14:creationId xmlns:p14="http://schemas.microsoft.com/office/powerpoint/2010/main" val="684205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7452" y="2005263"/>
            <a:ext cx="5672584" cy="2117558"/>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6511808" cy="1384995"/>
          </a:xfrm>
          <a:prstGeom prst="rect">
            <a:avLst/>
          </a:prstGeom>
          <a:noFill/>
        </p:spPr>
        <p:txBody>
          <a:bodyPr wrap="square" rtlCol="0">
            <a:spAutoFit/>
          </a:bodyPr>
          <a:lstStyle/>
          <a:p>
            <a:pPr fontAlgn="base"/>
            <a:r>
              <a:rPr lang="en-US" sz="2800" i="1" dirty="0"/>
              <a:t>The Lord gave this command to them alone. Ever since then we have constantly reminded one another of these things. </a:t>
            </a:r>
            <a:endParaRPr lang="en-US" sz="2800" dirty="0"/>
          </a:p>
        </p:txBody>
      </p:sp>
    </p:spTree>
    <p:extLst>
      <p:ext uri="{BB962C8B-B14F-4D97-AF65-F5344CB8AC3E}">
        <p14:creationId xmlns:p14="http://schemas.microsoft.com/office/powerpoint/2010/main" val="2316164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147" y="1389892"/>
            <a:ext cx="4414625" cy="3336635"/>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871412" cy="2246769"/>
          </a:xfrm>
          <a:prstGeom prst="rect">
            <a:avLst/>
          </a:prstGeom>
          <a:noFill/>
        </p:spPr>
        <p:txBody>
          <a:bodyPr wrap="square" rtlCol="0">
            <a:spAutoFit/>
          </a:bodyPr>
          <a:lstStyle/>
          <a:p>
            <a:pPr fontAlgn="base"/>
            <a:r>
              <a:rPr lang="en-US" sz="2800" i="1" dirty="0"/>
              <a:t>The rich among us help the poor and we are always united. For all that we receive we praise the Creator of the universe through his Son Jesus Christ and through the Holy Spirit.</a:t>
            </a:r>
            <a:endParaRPr lang="en-US" sz="2800" dirty="0"/>
          </a:p>
        </p:txBody>
      </p:sp>
    </p:spTree>
    <p:extLst>
      <p:ext uri="{BB962C8B-B14F-4D97-AF65-F5344CB8AC3E}">
        <p14:creationId xmlns:p14="http://schemas.microsoft.com/office/powerpoint/2010/main" val="2558162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146" y="1389893"/>
            <a:ext cx="5017899" cy="3278360"/>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063917" cy="1384995"/>
          </a:xfrm>
          <a:prstGeom prst="rect">
            <a:avLst/>
          </a:prstGeom>
          <a:noFill/>
        </p:spPr>
        <p:txBody>
          <a:bodyPr wrap="square" rtlCol="0">
            <a:spAutoFit/>
          </a:bodyPr>
          <a:lstStyle/>
          <a:p>
            <a:pPr fontAlgn="base"/>
            <a:r>
              <a:rPr lang="en-US" sz="2800" i="1" dirty="0"/>
              <a:t>On Sunday we have a common assembly of all our members, whether they live in the city or the outlying districts.</a:t>
            </a:r>
            <a:endParaRPr lang="en-US" sz="2800" dirty="0"/>
          </a:p>
        </p:txBody>
      </p:sp>
    </p:spTree>
    <p:extLst>
      <p:ext uri="{BB962C8B-B14F-4D97-AF65-F5344CB8AC3E}">
        <p14:creationId xmlns:p14="http://schemas.microsoft.com/office/powerpoint/2010/main" val="3683650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872" y="1641674"/>
            <a:ext cx="5357173" cy="2962410"/>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063917" cy="3539430"/>
          </a:xfrm>
          <a:prstGeom prst="rect">
            <a:avLst/>
          </a:prstGeom>
          <a:noFill/>
        </p:spPr>
        <p:txBody>
          <a:bodyPr wrap="square" rtlCol="0">
            <a:spAutoFit/>
          </a:bodyPr>
          <a:lstStyle/>
          <a:p>
            <a:pPr fontAlgn="base"/>
            <a:r>
              <a:rPr lang="en-US" sz="2800" i="1" dirty="0"/>
              <a:t>The recollections of the apostles or the writings of the prophets are read, as long as there is time. When the reader has finished, the president of the assembly speaks to us; he urges everyone to imitate the examples of virtue we have heard in the readings. Then we all stand up together and pray.</a:t>
            </a:r>
            <a:endParaRPr lang="en-US" sz="2800" dirty="0"/>
          </a:p>
        </p:txBody>
      </p:sp>
    </p:spTree>
    <p:extLst>
      <p:ext uri="{BB962C8B-B14F-4D97-AF65-F5344CB8AC3E}">
        <p14:creationId xmlns:p14="http://schemas.microsoft.com/office/powerpoint/2010/main" val="1983502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709" y="1289883"/>
            <a:ext cx="4384943" cy="3314201"/>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063917" cy="1384995"/>
          </a:xfrm>
          <a:prstGeom prst="rect">
            <a:avLst/>
          </a:prstGeom>
          <a:noFill/>
        </p:spPr>
        <p:txBody>
          <a:bodyPr wrap="square" rtlCol="0">
            <a:spAutoFit/>
          </a:bodyPr>
          <a:lstStyle/>
          <a:p>
            <a:pPr fontAlgn="base"/>
            <a:r>
              <a:rPr lang="en-US" sz="2800" i="1" dirty="0"/>
              <a:t>On the conclusion of our prayer, bread and wine and water are brought forward. </a:t>
            </a:r>
            <a:endParaRPr lang="en-US" sz="2800" dirty="0"/>
          </a:p>
        </p:txBody>
      </p:sp>
    </p:spTree>
    <p:extLst>
      <p:ext uri="{BB962C8B-B14F-4D97-AF65-F5344CB8AC3E}">
        <p14:creationId xmlns:p14="http://schemas.microsoft.com/office/powerpoint/2010/main" val="986696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709" y="1304746"/>
            <a:ext cx="4384943" cy="3284474"/>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063917" cy="1384995"/>
          </a:xfrm>
          <a:prstGeom prst="rect">
            <a:avLst/>
          </a:prstGeom>
          <a:noFill/>
        </p:spPr>
        <p:txBody>
          <a:bodyPr wrap="square" rtlCol="0">
            <a:spAutoFit/>
          </a:bodyPr>
          <a:lstStyle/>
          <a:p>
            <a:pPr fontAlgn="base"/>
            <a:r>
              <a:rPr lang="en-US" sz="2800" i="1" dirty="0"/>
              <a:t>The president offers prayers and gives thanks to the best of his ability, and the people give assent by saying, “Amen”. </a:t>
            </a:r>
            <a:endParaRPr lang="en-US" sz="2800" dirty="0"/>
          </a:p>
        </p:txBody>
      </p:sp>
    </p:spTree>
    <p:extLst>
      <p:ext uri="{BB962C8B-B14F-4D97-AF65-F5344CB8AC3E}">
        <p14:creationId xmlns:p14="http://schemas.microsoft.com/office/powerpoint/2010/main" val="2599747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709" y="1487993"/>
            <a:ext cx="4384943" cy="2917980"/>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063917" cy="1384995"/>
          </a:xfrm>
          <a:prstGeom prst="rect">
            <a:avLst/>
          </a:prstGeom>
          <a:noFill/>
        </p:spPr>
        <p:txBody>
          <a:bodyPr wrap="square" rtlCol="0">
            <a:spAutoFit/>
          </a:bodyPr>
          <a:lstStyle/>
          <a:p>
            <a:pPr fontAlgn="base"/>
            <a:r>
              <a:rPr lang="en-US" sz="2800" i="1" dirty="0"/>
              <a:t>The </a:t>
            </a:r>
            <a:r>
              <a:rPr lang="en-US" sz="2800" i="1" dirty="0" smtClean="0"/>
              <a:t>Eucharist </a:t>
            </a:r>
            <a:r>
              <a:rPr lang="en-US" sz="2800" i="1" dirty="0"/>
              <a:t>is distributed, everyone present communicates, and the deacons take it to those who are absent.</a:t>
            </a:r>
            <a:endParaRPr lang="en-US" sz="2800" dirty="0"/>
          </a:p>
        </p:txBody>
      </p:sp>
    </p:spTree>
    <p:extLst>
      <p:ext uri="{BB962C8B-B14F-4D97-AF65-F5344CB8AC3E}">
        <p14:creationId xmlns:p14="http://schemas.microsoft.com/office/powerpoint/2010/main" val="1288990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709" y="1745827"/>
            <a:ext cx="4384943" cy="2402312"/>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497055" cy="3970318"/>
          </a:xfrm>
          <a:prstGeom prst="rect">
            <a:avLst/>
          </a:prstGeom>
          <a:noFill/>
        </p:spPr>
        <p:txBody>
          <a:bodyPr wrap="square" rtlCol="0">
            <a:spAutoFit/>
          </a:bodyPr>
          <a:lstStyle/>
          <a:p>
            <a:pPr fontAlgn="base"/>
            <a:r>
              <a:rPr lang="en-US" sz="2800" i="1" dirty="0"/>
              <a:t>The wealthy, if they wish, may make a contribution, and they themselves decide the amount. The collection is placed in the custody of the president, who uses it to help the orphans and widows and all who for any reason are in distress, whether because they are sick, in prison, or away from home. In a word, he takes care of all who are in need. </a:t>
            </a:r>
            <a:endParaRPr lang="en-US" sz="2800" dirty="0"/>
          </a:p>
        </p:txBody>
      </p:sp>
    </p:spTree>
    <p:extLst>
      <p:ext uri="{BB962C8B-B14F-4D97-AF65-F5344CB8AC3E}">
        <p14:creationId xmlns:p14="http://schemas.microsoft.com/office/powerpoint/2010/main" val="3173011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4357" y="1572758"/>
            <a:ext cx="4636169" cy="3542862"/>
          </a:xfrm>
          <a:prstGeom prst="rect">
            <a:avLst/>
          </a:prstGeom>
        </p:spPr>
      </p:pic>
      <p:sp>
        <p:nvSpPr>
          <p:cNvPr id="4" name="TextBox 3"/>
          <p:cNvSpPr txBox="1"/>
          <p:nvPr/>
        </p:nvSpPr>
        <p:spPr>
          <a:xfrm>
            <a:off x="589183" y="1187118"/>
            <a:ext cx="7014774" cy="523220"/>
          </a:xfrm>
          <a:prstGeom prst="rect">
            <a:avLst/>
          </a:prstGeom>
          <a:noFill/>
        </p:spPr>
        <p:txBody>
          <a:bodyPr wrap="square" rtlCol="0">
            <a:spAutoFit/>
          </a:bodyPr>
          <a:lstStyle/>
          <a:p>
            <a:pPr marL="285750" indent="-285750">
              <a:buFont typeface="Wingdings" panose="05000000000000000000" pitchFamily="2" charset="2"/>
              <a:buChar char="v"/>
            </a:pPr>
            <a:r>
              <a:rPr lang="en-US" sz="2800" dirty="0" smtClean="0"/>
              <a:t>Being Saved</a:t>
            </a:r>
            <a:endParaRPr lang="en-US" sz="2800" dirty="0"/>
          </a:p>
        </p:txBody>
      </p:sp>
      <p:sp>
        <p:nvSpPr>
          <p:cNvPr id="9" name="TextBox 8"/>
          <p:cNvSpPr txBox="1"/>
          <p:nvPr/>
        </p:nvSpPr>
        <p:spPr>
          <a:xfrm>
            <a:off x="866272" y="1780675"/>
            <a:ext cx="6128085" cy="1815882"/>
          </a:xfrm>
          <a:prstGeom prst="rect">
            <a:avLst/>
          </a:prstGeom>
          <a:noFill/>
        </p:spPr>
        <p:txBody>
          <a:bodyPr wrap="square" rtlCol="0">
            <a:spAutoFit/>
          </a:bodyPr>
          <a:lstStyle/>
          <a:p>
            <a:r>
              <a:rPr lang="en-US" sz="2800" dirty="0" smtClean="0"/>
              <a:t>SO </a:t>
            </a:r>
            <a:r>
              <a:rPr lang="en-US" sz="2800" dirty="0"/>
              <a:t>we come to the topics of PRAYING FOR THOSE WHO HAVE DIED and also PURGATORY as a concept alongside Heaven and Hell.</a:t>
            </a:r>
          </a:p>
        </p:txBody>
      </p:sp>
    </p:spTree>
    <p:extLst>
      <p:ext uri="{BB962C8B-B14F-4D97-AF65-F5344CB8AC3E}">
        <p14:creationId xmlns:p14="http://schemas.microsoft.com/office/powerpoint/2010/main" val="3652184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411" y="1760892"/>
            <a:ext cx="4550124" cy="2461542"/>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737687" cy="3970318"/>
          </a:xfrm>
          <a:prstGeom prst="rect">
            <a:avLst/>
          </a:prstGeom>
          <a:noFill/>
        </p:spPr>
        <p:txBody>
          <a:bodyPr wrap="square" rtlCol="0">
            <a:spAutoFit/>
          </a:bodyPr>
          <a:lstStyle/>
          <a:p>
            <a:pPr fontAlgn="base"/>
            <a:r>
              <a:rPr lang="en-US" sz="2800" i="1" dirty="0"/>
              <a:t>We hold our common assembly on Sunday because it is the first day of the week, the day on which God put darkness and chaos to flight and created the world, and because on that same day our savior Jesus Christ rose from the dead. For he was crucified on Friday and on Sunday he appeared to his apostles and disciples and taught them the things that we have passed on for your consideration.“</a:t>
            </a:r>
            <a:endParaRPr lang="en-US" sz="2800" dirty="0"/>
          </a:p>
        </p:txBody>
      </p:sp>
    </p:spTree>
    <p:extLst>
      <p:ext uri="{BB962C8B-B14F-4D97-AF65-F5344CB8AC3E}">
        <p14:creationId xmlns:p14="http://schemas.microsoft.com/office/powerpoint/2010/main" val="714702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4540" y="1389892"/>
            <a:ext cx="4518383" cy="3166066"/>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737687" cy="2677656"/>
          </a:xfrm>
          <a:prstGeom prst="rect">
            <a:avLst/>
          </a:prstGeom>
          <a:noFill/>
        </p:spPr>
        <p:txBody>
          <a:bodyPr wrap="square" rtlCol="0">
            <a:spAutoFit/>
          </a:bodyPr>
          <a:lstStyle/>
          <a:p>
            <a:pPr fontAlgn="base"/>
            <a:r>
              <a:rPr lang="en-US" sz="2800" dirty="0"/>
              <a:t>Acts 15, where St. Peter and St. Paul and all of the early leaders of the Church gathered, is considered to be THE FIRST CHURCH </a:t>
            </a:r>
            <a:r>
              <a:rPr lang="en-US" sz="2800" dirty="0" smtClean="0"/>
              <a:t>COUNCIL ... that </a:t>
            </a:r>
            <a:r>
              <a:rPr lang="en-US" sz="2800" dirty="0"/>
              <a:t>is, a gathering of the leaders of the Church to make decisions and to deal with issues. </a:t>
            </a:r>
          </a:p>
        </p:txBody>
      </p:sp>
    </p:spTree>
    <p:extLst>
      <p:ext uri="{BB962C8B-B14F-4D97-AF65-F5344CB8AC3E}">
        <p14:creationId xmlns:p14="http://schemas.microsoft.com/office/powerpoint/2010/main" val="661744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4540" y="1469536"/>
            <a:ext cx="4518383" cy="3006778"/>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737687" cy="2677656"/>
          </a:xfrm>
          <a:prstGeom prst="rect">
            <a:avLst/>
          </a:prstGeom>
          <a:noFill/>
        </p:spPr>
        <p:txBody>
          <a:bodyPr wrap="square" rtlCol="0">
            <a:spAutoFit/>
          </a:bodyPr>
          <a:lstStyle/>
          <a:p>
            <a:pPr fontAlgn="base"/>
            <a:r>
              <a:rPr lang="en-US" sz="2800" dirty="0"/>
              <a:t>Other councils have happened through the history of the Church and they are considered to be VERY important in the life of the Church.  Through these councils we defined our beliefs about Jesus being human and divine, the Trinity, etc.</a:t>
            </a:r>
          </a:p>
        </p:txBody>
      </p:sp>
    </p:spTree>
    <p:extLst>
      <p:ext uri="{BB962C8B-B14F-4D97-AF65-F5344CB8AC3E}">
        <p14:creationId xmlns:p14="http://schemas.microsoft.com/office/powerpoint/2010/main" val="3706149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4540" y="1499744"/>
            <a:ext cx="4518383" cy="2946362"/>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737687" cy="1815882"/>
          </a:xfrm>
          <a:prstGeom prst="rect">
            <a:avLst/>
          </a:prstGeom>
          <a:noFill/>
        </p:spPr>
        <p:txBody>
          <a:bodyPr wrap="square" rtlCol="0">
            <a:spAutoFit/>
          </a:bodyPr>
          <a:lstStyle/>
          <a:p>
            <a:pPr fontAlgn="base"/>
            <a:r>
              <a:rPr lang="en-US" sz="2800" dirty="0"/>
              <a:t>Also at the Council of </a:t>
            </a:r>
            <a:r>
              <a:rPr lang="en-US" sz="2800" dirty="0" err="1"/>
              <a:t>Nicea</a:t>
            </a:r>
            <a:r>
              <a:rPr lang="en-US" sz="2800" dirty="0"/>
              <a:t> in 325 AD we produced “the Creed” which is still said at Sunday and Holy Day masses and is our overall belief statement.</a:t>
            </a:r>
          </a:p>
        </p:txBody>
      </p:sp>
    </p:spTree>
    <p:extLst>
      <p:ext uri="{BB962C8B-B14F-4D97-AF65-F5344CB8AC3E}">
        <p14:creationId xmlns:p14="http://schemas.microsoft.com/office/powerpoint/2010/main" val="2954605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4540" y="1533796"/>
            <a:ext cx="4518383" cy="2878258"/>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737687" cy="3108543"/>
          </a:xfrm>
          <a:prstGeom prst="rect">
            <a:avLst/>
          </a:prstGeom>
          <a:noFill/>
        </p:spPr>
        <p:txBody>
          <a:bodyPr wrap="square" rtlCol="0">
            <a:spAutoFit/>
          </a:bodyPr>
          <a:lstStyle/>
          <a:p>
            <a:pPr fontAlgn="base"/>
            <a:r>
              <a:rPr lang="en-US" sz="2800" dirty="0" smtClean="0"/>
              <a:t>Further</a:t>
            </a:r>
            <a:r>
              <a:rPr lang="en-US" sz="2800" dirty="0"/>
              <a:t>, councils in the 300’s and 400’s set the list of books in our Bible today, dealt with reforms of the Church after the Reformation (Trent in the 1500’s) and also how to deal with the modern world/ecumenism/liturgical changes/other at the Second Vatican Council, which ended in the mid-1960’s.</a:t>
            </a:r>
          </a:p>
        </p:txBody>
      </p:sp>
    </p:spTree>
    <p:extLst>
      <p:ext uri="{BB962C8B-B14F-4D97-AF65-F5344CB8AC3E}">
        <p14:creationId xmlns:p14="http://schemas.microsoft.com/office/powerpoint/2010/main" val="1531146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4540" y="1646710"/>
            <a:ext cx="4518383" cy="2652429"/>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737687" cy="3539430"/>
          </a:xfrm>
          <a:prstGeom prst="rect">
            <a:avLst/>
          </a:prstGeom>
          <a:noFill/>
        </p:spPr>
        <p:txBody>
          <a:bodyPr wrap="square" rtlCol="0">
            <a:spAutoFit/>
          </a:bodyPr>
          <a:lstStyle/>
          <a:p>
            <a:pPr fontAlgn="base"/>
            <a:r>
              <a:rPr lang="en-US" sz="2800" dirty="0"/>
              <a:t>After Christianity was legalized by the Roman Empire in 312AD, it actually caused a NEW crisis for, whereas for 300 years the Church had been poor and marginalized and only adhered to by the most devout and courageous due to the persecution (and about 10% of the Roman Empire was Christian in 312AD), </a:t>
            </a:r>
          </a:p>
        </p:txBody>
      </p:sp>
    </p:spTree>
    <p:extLst>
      <p:ext uri="{BB962C8B-B14F-4D97-AF65-F5344CB8AC3E}">
        <p14:creationId xmlns:p14="http://schemas.microsoft.com/office/powerpoint/2010/main" val="460427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3953" y="1522382"/>
            <a:ext cx="4172723" cy="2776758"/>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737687" cy="3108543"/>
          </a:xfrm>
          <a:prstGeom prst="rect">
            <a:avLst/>
          </a:prstGeom>
          <a:noFill/>
        </p:spPr>
        <p:txBody>
          <a:bodyPr wrap="square" rtlCol="0">
            <a:spAutoFit/>
          </a:bodyPr>
          <a:lstStyle/>
          <a:p>
            <a:pPr fontAlgn="base"/>
            <a:r>
              <a:rPr lang="en-US" sz="2800" dirty="0"/>
              <a:t>S</a:t>
            </a:r>
            <a:r>
              <a:rPr lang="en-US" sz="2800" dirty="0" smtClean="0"/>
              <a:t>oon </a:t>
            </a:r>
            <a:r>
              <a:rPr lang="en-US" sz="2800" dirty="0"/>
              <a:t>EVERYONE was becoming Christian and it became the social </a:t>
            </a:r>
            <a:r>
              <a:rPr lang="en-US" sz="2800" dirty="0" smtClean="0"/>
              <a:t>norm ... when </a:t>
            </a:r>
            <a:r>
              <a:rPr lang="en-US" sz="2800" dirty="0"/>
              <a:t>that happened many Christians felt that the Church lost some of it’s former moral strength.  BECAUSE OF THIS the first monastic communities, for men and women, developed. </a:t>
            </a:r>
          </a:p>
        </p:txBody>
      </p:sp>
    </p:spTree>
    <p:extLst>
      <p:ext uri="{BB962C8B-B14F-4D97-AF65-F5344CB8AC3E}">
        <p14:creationId xmlns:p14="http://schemas.microsoft.com/office/powerpoint/2010/main" val="4153888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3953" y="1742398"/>
            <a:ext cx="4565870" cy="2556886"/>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737687" cy="1384995"/>
          </a:xfrm>
          <a:prstGeom prst="rect">
            <a:avLst/>
          </a:prstGeom>
          <a:noFill/>
        </p:spPr>
        <p:txBody>
          <a:bodyPr wrap="square" rtlCol="0">
            <a:spAutoFit/>
          </a:bodyPr>
          <a:lstStyle/>
          <a:p>
            <a:pPr fontAlgn="base"/>
            <a:r>
              <a:rPr lang="en-US" sz="2800" dirty="0"/>
              <a:t>First in Egypt in the 300’s (St. Anthony of the Desert) and then in the West by 500AD (St. Benedict in Italy). </a:t>
            </a:r>
          </a:p>
        </p:txBody>
      </p:sp>
    </p:spTree>
    <p:extLst>
      <p:ext uri="{BB962C8B-B14F-4D97-AF65-F5344CB8AC3E}">
        <p14:creationId xmlns:p14="http://schemas.microsoft.com/office/powerpoint/2010/main" val="2249248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3953" y="1539938"/>
            <a:ext cx="4172723" cy="2741644"/>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737687" cy="1815882"/>
          </a:xfrm>
          <a:prstGeom prst="rect">
            <a:avLst/>
          </a:prstGeom>
          <a:noFill/>
        </p:spPr>
        <p:txBody>
          <a:bodyPr wrap="square" rtlCol="0">
            <a:spAutoFit/>
          </a:bodyPr>
          <a:lstStyle/>
          <a:p>
            <a:pPr fontAlgn="base"/>
            <a:r>
              <a:rPr lang="en-US" sz="2800" dirty="0"/>
              <a:t>These men and women referred to their renouncing of marriage in celibacy, of material things and of giving all to Christ as “the new martyrdom.” </a:t>
            </a:r>
          </a:p>
        </p:txBody>
      </p:sp>
    </p:spTree>
    <p:extLst>
      <p:ext uri="{BB962C8B-B14F-4D97-AF65-F5344CB8AC3E}">
        <p14:creationId xmlns:p14="http://schemas.microsoft.com/office/powerpoint/2010/main" val="559298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2790" y="1507958"/>
            <a:ext cx="4656405" cy="2855495"/>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737687" cy="3108543"/>
          </a:xfrm>
          <a:prstGeom prst="rect">
            <a:avLst/>
          </a:prstGeom>
          <a:noFill/>
        </p:spPr>
        <p:txBody>
          <a:bodyPr wrap="square" rtlCol="0">
            <a:spAutoFit/>
          </a:bodyPr>
          <a:lstStyle/>
          <a:p>
            <a:pPr fontAlgn="base"/>
            <a:r>
              <a:rPr lang="en-US" sz="2800" dirty="0"/>
              <a:t>With the collapse of the Western Roman Empire (476 AD) many new peoples move in to Europe.  There is a slow process of Christianizing Europe that is not complete until the conversion of the Lithuanians in 1387.  The Poles converted around 966, the Hungarians around the year 1000.</a:t>
            </a:r>
          </a:p>
        </p:txBody>
      </p:sp>
    </p:spTree>
    <p:extLst>
      <p:ext uri="{BB962C8B-B14F-4D97-AF65-F5344CB8AC3E}">
        <p14:creationId xmlns:p14="http://schemas.microsoft.com/office/powerpoint/2010/main" val="4256147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9545" y="1966083"/>
            <a:ext cx="5030982" cy="2990927"/>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First of all, when we speak about Heaven and Hell:</a:t>
            </a:r>
            <a:endParaRPr lang="en-US" sz="2800" b="1" dirty="0"/>
          </a:p>
        </p:txBody>
      </p:sp>
      <p:sp>
        <p:nvSpPr>
          <p:cNvPr id="9" name="TextBox 8"/>
          <p:cNvSpPr txBox="1"/>
          <p:nvPr/>
        </p:nvSpPr>
        <p:spPr>
          <a:xfrm>
            <a:off x="589183" y="2069431"/>
            <a:ext cx="6128085" cy="1384995"/>
          </a:xfrm>
          <a:prstGeom prst="rect">
            <a:avLst/>
          </a:prstGeom>
          <a:noFill/>
        </p:spPr>
        <p:txBody>
          <a:bodyPr wrap="square" rtlCol="0">
            <a:spAutoFit/>
          </a:bodyPr>
          <a:lstStyle/>
          <a:p>
            <a:r>
              <a:rPr lang="en-US" sz="2800" dirty="0"/>
              <a:t>Heaven is to be with the love of God and all the heavenly host, </a:t>
            </a:r>
            <a:r>
              <a:rPr lang="en-US" sz="2800" dirty="0" smtClean="0"/>
              <a:t>and </a:t>
            </a:r>
            <a:r>
              <a:rPr lang="en-US" sz="2800" dirty="0"/>
              <a:t>Hell is to be separated from that. </a:t>
            </a:r>
          </a:p>
        </p:txBody>
      </p:sp>
    </p:spTree>
    <p:extLst>
      <p:ext uri="{BB962C8B-B14F-4D97-AF65-F5344CB8AC3E}">
        <p14:creationId xmlns:p14="http://schemas.microsoft.com/office/powerpoint/2010/main" val="3659536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470" y="1507958"/>
            <a:ext cx="4493886" cy="2990477"/>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737687" cy="3108543"/>
          </a:xfrm>
          <a:prstGeom prst="rect">
            <a:avLst/>
          </a:prstGeom>
          <a:noFill/>
        </p:spPr>
        <p:txBody>
          <a:bodyPr wrap="square" rtlCol="0">
            <a:spAutoFit/>
          </a:bodyPr>
          <a:lstStyle/>
          <a:p>
            <a:pPr lvl="0"/>
            <a:r>
              <a:rPr lang="en-US" sz="2800" dirty="0" smtClean="0"/>
              <a:t>Monasteries, </a:t>
            </a:r>
            <a:r>
              <a:rPr lang="en-US" sz="2800" dirty="0"/>
              <a:t>many founded by Irish Monks, protected the last copies of many of the ancient classics of Greece, Rome and the Ancient era.  These </a:t>
            </a:r>
            <a:r>
              <a:rPr lang="en-US" sz="2800" dirty="0" smtClean="0"/>
              <a:t>monasteries </a:t>
            </a:r>
            <a:r>
              <a:rPr lang="en-US" sz="2800" dirty="0"/>
              <a:t>also became the places where the first universities were organized at Bologna (1088), Paris (1150), etc.</a:t>
            </a:r>
          </a:p>
        </p:txBody>
      </p:sp>
    </p:spTree>
    <p:extLst>
      <p:ext uri="{BB962C8B-B14F-4D97-AF65-F5344CB8AC3E}">
        <p14:creationId xmlns:p14="http://schemas.microsoft.com/office/powerpoint/2010/main" val="1402184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1642" y="1558733"/>
            <a:ext cx="5217714" cy="3354244"/>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513097" cy="1815882"/>
          </a:xfrm>
          <a:prstGeom prst="rect">
            <a:avLst/>
          </a:prstGeom>
          <a:noFill/>
        </p:spPr>
        <p:txBody>
          <a:bodyPr wrap="square" rtlCol="0">
            <a:spAutoFit/>
          </a:bodyPr>
          <a:lstStyle/>
          <a:p>
            <a:pPr lvl="0"/>
            <a:r>
              <a:rPr lang="en-US" sz="2800" dirty="0"/>
              <a:t>Islam overwhelms over half of Christendom between 632 and 750 – including Spain, north Africa, the ancient Near East and the </a:t>
            </a:r>
            <a:r>
              <a:rPr lang="en-US" sz="2800" dirty="0" smtClean="0"/>
              <a:t>Caucuses.</a:t>
            </a:r>
            <a:endParaRPr lang="en-US" sz="2800" dirty="0"/>
          </a:p>
        </p:txBody>
      </p:sp>
    </p:spTree>
    <p:extLst>
      <p:ext uri="{BB962C8B-B14F-4D97-AF65-F5344CB8AC3E}">
        <p14:creationId xmlns:p14="http://schemas.microsoft.com/office/powerpoint/2010/main" val="807911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7684" y="1293746"/>
            <a:ext cx="5149516" cy="3857167"/>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513097" cy="3539430"/>
          </a:xfrm>
          <a:prstGeom prst="rect">
            <a:avLst/>
          </a:prstGeom>
          <a:noFill/>
        </p:spPr>
        <p:txBody>
          <a:bodyPr wrap="square" rtlCol="0">
            <a:spAutoFit/>
          </a:bodyPr>
          <a:lstStyle/>
          <a:p>
            <a:pPr lvl="0"/>
            <a:r>
              <a:rPr lang="en-US" sz="2800" dirty="0"/>
              <a:t>The Christians in Greek-speaking areas break off from the Christians of Western Europe in a “schism” in 1054.  From Rome and </a:t>
            </a:r>
            <a:r>
              <a:rPr lang="en-US" sz="2800" dirty="0" smtClean="0"/>
              <a:t>Constantinople </a:t>
            </a:r>
            <a:r>
              <a:rPr lang="en-US" sz="2800" dirty="0"/>
              <a:t>(now Istanbul) there are mutual excommunications.  These are only lifted in 1964.  Eastern churches, generally, allow married parish priests (though bishops must be celibate).  </a:t>
            </a:r>
          </a:p>
        </p:txBody>
      </p:sp>
    </p:spTree>
    <p:extLst>
      <p:ext uri="{BB962C8B-B14F-4D97-AF65-F5344CB8AC3E}">
        <p14:creationId xmlns:p14="http://schemas.microsoft.com/office/powerpoint/2010/main" val="3374262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9218" y="1293746"/>
            <a:ext cx="3609219" cy="4539899"/>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513097" cy="2677656"/>
          </a:xfrm>
          <a:prstGeom prst="rect">
            <a:avLst/>
          </a:prstGeom>
          <a:noFill/>
        </p:spPr>
        <p:txBody>
          <a:bodyPr wrap="square" rtlCol="0">
            <a:spAutoFit/>
          </a:bodyPr>
          <a:lstStyle/>
          <a:p>
            <a:pPr lvl="0"/>
            <a:r>
              <a:rPr lang="en-US" sz="2800" dirty="0"/>
              <a:t>In the 11</a:t>
            </a:r>
            <a:r>
              <a:rPr lang="en-US" sz="2800" baseline="30000" dirty="0"/>
              <a:t>th</a:t>
            </a:r>
            <a:r>
              <a:rPr lang="en-US" sz="2800" dirty="0"/>
              <a:t> century there is a conflict between Pope Gregory VII and a secular </a:t>
            </a:r>
            <a:r>
              <a:rPr lang="en-US" sz="2800" dirty="0" smtClean="0"/>
              <a:t>Emperor.  </a:t>
            </a:r>
            <a:r>
              <a:rPr lang="en-US" sz="2800" dirty="0"/>
              <a:t>It had to do with who got the power to name bishops and therefore control Church affairs (the Church or the local secular ruler.)</a:t>
            </a:r>
            <a:r>
              <a:rPr lang="en-US" sz="2800" dirty="0" smtClean="0"/>
              <a:t>  </a:t>
            </a:r>
            <a:endParaRPr lang="en-US" sz="2800" dirty="0"/>
          </a:p>
        </p:txBody>
      </p:sp>
    </p:spTree>
    <p:extLst>
      <p:ext uri="{BB962C8B-B14F-4D97-AF65-F5344CB8AC3E}">
        <p14:creationId xmlns:p14="http://schemas.microsoft.com/office/powerpoint/2010/main" val="2621430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9218" y="1464650"/>
            <a:ext cx="3609219" cy="4198091"/>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513097" cy="2677656"/>
          </a:xfrm>
          <a:prstGeom prst="rect">
            <a:avLst/>
          </a:prstGeom>
          <a:noFill/>
        </p:spPr>
        <p:txBody>
          <a:bodyPr wrap="square" rtlCol="0">
            <a:spAutoFit/>
          </a:bodyPr>
          <a:lstStyle/>
          <a:p>
            <a:pPr lvl="0"/>
            <a:r>
              <a:rPr lang="en-US" sz="2800" dirty="0"/>
              <a:t>At this time the Catholic Church is very weak and there are problems because local authorities sometimes name relatives/friends/etc. to certain Church positions because they are money-making etc. </a:t>
            </a:r>
          </a:p>
        </p:txBody>
      </p:sp>
    </p:spTree>
    <p:extLst>
      <p:ext uri="{BB962C8B-B14F-4D97-AF65-F5344CB8AC3E}">
        <p14:creationId xmlns:p14="http://schemas.microsoft.com/office/powerpoint/2010/main" val="3404680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6020" y="1800211"/>
            <a:ext cx="5041619" cy="2659494"/>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513097" cy="2677656"/>
          </a:xfrm>
          <a:prstGeom prst="rect">
            <a:avLst/>
          </a:prstGeom>
          <a:noFill/>
        </p:spPr>
        <p:txBody>
          <a:bodyPr wrap="square" rtlCol="0">
            <a:spAutoFit/>
          </a:bodyPr>
          <a:lstStyle/>
          <a:p>
            <a:pPr lvl="0"/>
            <a:r>
              <a:rPr lang="en-US" sz="2800" dirty="0"/>
              <a:t>In the end the Church asserts control over these matters.  This strengthens the Church, but also leads to corruption in the Church:  As the Church now has much greater power and, eventually, much greater wealth. </a:t>
            </a:r>
          </a:p>
        </p:txBody>
      </p:sp>
    </p:spTree>
    <p:extLst>
      <p:ext uri="{BB962C8B-B14F-4D97-AF65-F5344CB8AC3E}">
        <p14:creationId xmlns:p14="http://schemas.microsoft.com/office/powerpoint/2010/main" val="1322958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3747" y="1241811"/>
            <a:ext cx="3689685" cy="3739324"/>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513097" cy="2246769"/>
          </a:xfrm>
          <a:prstGeom prst="rect">
            <a:avLst/>
          </a:prstGeom>
          <a:noFill/>
        </p:spPr>
        <p:txBody>
          <a:bodyPr wrap="square" rtlCol="0">
            <a:spAutoFit/>
          </a:bodyPr>
          <a:lstStyle/>
          <a:p>
            <a:pPr lvl="0"/>
            <a:r>
              <a:rPr lang="en-US" sz="2800" dirty="0"/>
              <a:t>There are many wonderful renewal movements in the Church at this time (Franciscans, Dominicans), but also an ongoing problem with corruption in the Church </a:t>
            </a:r>
          </a:p>
        </p:txBody>
      </p:sp>
    </p:spTree>
    <p:extLst>
      <p:ext uri="{BB962C8B-B14F-4D97-AF65-F5344CB8AC3E}">
        <p14:creationId xmlns:p14="http://schemas.microsoft.com/office/powerpoint/2010/main" val="2904999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0388" y="1241811"/>
            <a:ext cx="3458049" cy="4495464"/>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513097" cy="3108543"/>
          </a:xfrm>
          <a:prstGeom prst="rect">
            <a:avLst/>
          </a:prstGeom>
          <a:noFill/>
        </p:spPr>
        <p:txBody>
          <a:bodyPr wrap="square" rtlCol="0">
            <a:spAutoFit/>
          </a:bodyPr>
          <a:lstStyle/>
          <a:p>
            <a:pPr lvl="0"/>
            <a:r>
              <a:rPr lang="en-US" sz="2800" dirty="0"/>
              <a:t>C</a:t>
            </a:r>
            <a:r>
              <a:rPr lang="en-US" sz="2800" dirty="0" smtClean="0"/>
              <a:t>lergy </a:t>
            </a:r>
            <a:r>
              <a:rPr lang="en-US" sz="2800" dirty="0"/>
              <a:t>who </a:t>
            </a:r>
            <a:r>
              <a:rPr lang="en-US" sz="2800" dirty="0" smtClean="0"/>
              <a:t>were </a:t>
            </a:r>
            <a:r>
              <a:rPr lang="en-US" sz="2800" dirty="0"/>
              <a:t>not sufficiently educated in the faith (local towns often had priests whose only education was that they learned to say the mass in Latin from another </a:t>
            </a:r>
            <a:r>
              <a:rPr lang="en-US" sz="2800" dirty="0" smtClean="0"/>
              <a:t>priest ... seminaries </a:t>
            </a:r>
            <a:r>
              <a:rPr lang="en-US" sz="2800" dirty="0"/>
              <a:t>were only organized, with rigorous educational standards, after the Reformation.)</a:t>
            </a:r>
          </a:p>
        </p:txBody>
      </p:sp>
    </p:spTree>
    <p:extLst>
      <p:ext uri="{BB962C8B-B14F-4D97-AF65-F5344CB8AC3E}">
        <p14:creationId xmlns:p14="http://schemas.microsoft.com/office/powerpoint/2010/main" val="3105113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3328" y="1389892"/>
            <a:ext cx="5119914" cy="3737731"/>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513097" cy="954107"/>
          </a:xfrm>
          <a:prstGeom prst="rect">
            <a:avLst/>
          </a:prstGeom>
          <a:noFill/>
        </p:spPr>
        <p:txBody>
          <a:bodyPr wrap="square" rtlCol="0">
            <a:spAutoFit/>
          </a:bodyPr>
          <a:lstStyle/>
          <a:p>
            <a:pPr lvl="0"/>
            <a:r>
              <a:rPr lang="en-US" sz="2800" dirty="0"/>
              <a:t>The Crusades began in 1095 and ended in 1291. </a:t>
            </a:r>
          </a:p>
        </p:txBody>
      </p:sp>
    </p:spTree>
    <p:extLst>
      <p:ext uri="{BB962C8B-B14F-4D97-AF65-F5344CB8AC3E}">
        <p14:creationId xmlns:p14="http://schemas.microsoft.com/office/powerpoint/2010/main" val="3854533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1432" y="1860884"/>
            <a:ext cx="5261810" cy="2665814"/>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6125604" cy="3539430"/>
          </a:xfrm>
          <a:prstGeom prst="rect">
            <a:avLst/>
          </a:prstGeom>
          <a:noFill/>
        </p:spPr>
        <p:txBody>
          <a:bodyPr wrap="square" rtlCol="0">
            <a:spAutoFit/>
          </a:bodyPr>
          <a:lstStyle/>
          <a:p>
            <a:pPr lvl="0"/>
            <a:r>
              <a:rPr lang="en-US" sz="2800" dirty="0"/>
              <a:t>Initially they began when access to Jerusalem was denied to Christians.  While any killing in the name of religion is wrong, it is worthwhile to note that at their apex, Christian crusaders had only taken back a token segment of the many nations, once Christian, which had been taken over by Muslim armies from 632</a:t>
            </a:r>
          </a:p>
        </p:txBody>
      </p:sp>
    </p:spTree>
    <p:extLst>
      <p:ext uri="{BB962C8B-B14F-4D97-AF65-F5344CB8AC3E}">
        <p14:creationId xmlns:p14="http://schemas.microsoft.com/office/powerpoint/2010/main" val="155090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7755" y="1966083"/>
            <a:ext cx="4494562" cy="2990927"/>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First of all, when we speak about Heaven and Hell:</a:t>
            </a:r>
            <a:endParaRPr lang="en-US" sz="2800" b="1" dirty="0"/>
          </a:p>
        </p:txBody>
      </p:sp>
      <p:sp>
        <p:nvSpPr>
          <p:cNvPr id="9" name="TextBox 8"/>
          <p:cNvSpPr txBox="1"/>
          <p:nvPr/>
        </p:nvSpPr>
        <p:spPr>
          <a:xfrm>
            <a:off x="589183" y="2069431"/>
            <a:ext cx="6010362" cy="3108543"/>
          </a:xfrm>
          <a:prstGeom prst="rect">
            <a:avLst/>
          </a:prstGeom>
          <a:noFill/>
        </p:spPr>
        <p:txBody>
          <a:bodyPr wrap="square" rtlCol="0">
            <a:spAutoFit/>
          </a:bodyPr>
          <a:lstStyle/>
          <a:p>
            <a:r>
              <a:rPr lang="en-US" sz="2800" dirty="0"/>
              <a:t>St. Pope John Paul II once said that hell is not necessarily a place, that it could be a state of being separated from God….and the Catechism of the Catholic Church says that the “…Main punishment of hell is eternal separation from God, in which only men can </a:t>
            </a:r>
            <a:r>
              <a:rPr lang="en-US" sz="2800" dirty="0" smtClean="0"/>
              <a:t>have</a:t>
            </a:r>
            <a:endParaRPr lang="en-US" sz="2800" dirty="0"/>
          </a:p>
        </p:txBody>
      </p:sp>
      <p:sp>
        <p:nvSpPr>
          <p:cNvPr id="6" name="TextBox 5"/>
          <p:cNvSpPr txBox="1"/>
          <p:nvPr/>
        </p:nvSpPr>
        <p:spPr>
          <a:xfrm>
            <a:off x="589183" y="5037224"/>
            <a:ext cx="10799254" cy="1231106"/>
          </a:xfrm>
          <a:prstGeom prst="rect">
            <a:avLst/>
          </a:prstGeom>
          <a:noFill/>
        </p:spPr>
        <p:txBody>
          <a:bodyPr wrap="square" rtlCol="0">
            <a:spAutoFit/>
          </a:bodyPr>
          <a:lstStyle/>
          <a:p>
            <a:r>
              <a:rPr lang="en-US" sz="2800" dirty="0"/>
              <a:t>life and happiness for which we are created, and for which we aspire.” (CCC 631)</a:t>
            </a:r>
          </a:p>
          <a:p>
            <a:endParaRPr lang="en-US" dirty="0"/>
          </a:p>
        </p:txBody>
      </p:sp>
    </p:spTree>
    <p:extLst>
      <p:ext uri="{BB962C8B-B14F-4D97-AF65-F5344CB8AC3E}">
        <p14:creationId xmlns:p14="http://schemas.microsoft.com/office/powerpoint/2010/main" val="1657801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1872" y="1306972"/>
            <a:ext cx="4939075" cy="3850146"/>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6125604" cy="3108543"/>
          </a:xfrm>
          <a:prstGeom prst="rect">
            <a:avLst/>
          </a:prstGeom>
          <a:noFill/>
        </p:spPr>
        <p:txBody>
          <a:bodyPr wrap="square" rtlCol="0">
            <a:spAutoFit/>
          </a:bodyPr>
          <a:lstStyle/>
          <a:p>
            <a:pPr lvl="0"/>
            <a:r>
              <a:rPr lang="en-US" sz="2800" dirty="0"/>
              <a:t>up to this point and where Christians had either been forced to flee, to convert, or to live as second-class citizens/pay extra taxes/live in </a:t>
            </a:r>
            <a:r>
              <a:rPr lang="en-US" sz="2800" dirty="0" err="1"/>
              <a:t>guettos</a:t>
            </a:r>
            <a:r>
              <a:rPr lang="en-US" sz="2800" dirty="0"/>
              <a:t>, etc.  I am not trying to be an apologist here, but it is simply fair enough to point out.</a:t>
            </a:r>
          </a:p>
        </p:txBody>
      </p:sp>
    </p:spTree>
    <p:extLst>
      <p:ext uri="{BB962C8B-B14F-4D97-AF65-F5344CB8AC3E}">
        <p14:creationId xmlns:p14="http://schemas.microsoft.com/office/powerpoint/2010/main" val="3488703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399" y="1665975"/>
            <a:ext cx="4780548" cy="3239565"/>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352675" cy="3970318"/>
          </a:xfrm>
          <a:prstGeom prst="rect">
            <a:avLst/>
          </a:prstGeom>
          <a:noFill/>
        </p:spPr>
        <p:txBody>
          <a:bodyPr wrap="square" rtlCol="0">
            <a:spAutoFit/>
          </a:bodyPr>
          <a:lstStyle/>
          <a:p>
            <a:pPr lvl="0"/>
            <a:r>
              <a:rPr lang="en-US" sz="2800" dirty="0"/>
              <a:t>Around the year 1350, 30-60% of Europe’s population dies because of the Black Death.  This is a time of great upheaval in Europe and it contributes to an increase in hysterical behavior in Europe such as the persecution of Jewish people or witch trials.   These activities happen in both Catholic and Protestant areas of Europe after the Reformation as well.</a:t>
            </a:r>
          </a:p>
        </p:txBody>
      </p:sp>
    </p:spTree>
    <p:extLst>
      <p:ext uri="{BB962C8B-B14F-4D97-AF65-F5344CB8AC3E}">
        <p14:creationId xmlns:p14="http://schemas.microsoft.com/office/powerpoint/2010/main" val="963276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3382" y="1313376"/>
            <a:ext cx="4921101" cy="3671899"/>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5273479" cy="1815882"/>
          </a:xfrm>
          <a:prstGeom prst="rect">
            <a:avLst/>
          </a:prstGeom>
          <a:noFill/>
        </p:spPr>
        <p:txBody>
          <a:bodyPr wrap="square" rtlCol="0">
            <a:spAutoFit/>
          </a:bodyPr>
          <a:lstStyle/>
          <a:p>
            <a:pPr lvl="0"/>
            <a:r>
              <a:rPr lang="en-US" sz="2800" dirty="0"/>
              <a:t>In 1517 a German monk, Martin Luther, publically disputes Church actions.  Eventually he leaves the Church.  </a:t>
            </a:r>
          </a:p>
        </p:txBody>
      </p:sp>
    </p:spTree>
    <p:extLst>
      <p:ext uri="{BB962C8B-B14F-4D97-AF65-F5344CB8AC3E}">
        <p14:creationId xmlns:p14="http://schemas.microsoft.com/office/powerpoint/2010/main" val="484434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7519" y="1925053"/>
            <a:ext cx="6155934" cy="2077786"/>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5273479" cy="954107"/>
          </a:xfrm>
          <a:prstGeom prst="rect">
            <a:avLst/>
          </a:prstGeom>
          <a:noFill/>
        </p:spPr>
        <p:txBody>
          <a:bodyPr wrap="square" rtlCol="0">
            <a:spAutoFit/>
          </a:bodyPr>
          <a:lstStyle/>
          <a:p>
            <a:pPr lvl="0"/>
            <a:r>
              <a:rPr lang="en-US" sz="2800" dirty="0" smtClean="0"/>
              <a:t>This </a:t>
            </a:r>
            <a:r>
              <a:rPr lang="en-US" sz="2800" dirty="0"/>
              <a:t>is the beginning of the Reformation.</a:t>
            </a:r>
          </a:p>
        </p:txBody>
      </p:sp>
    </p:spTree>
    <p:extLst>
      <p:ext uri="{BB962C8B-B14F-4D97-AF65-F5344CB8AC3E}">
        <p14:creationId xmlns:p14="http://schemas.microsoft.com/office/powerpoint/2010/main" val="675136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6253" y="1357160"/>
            <a:ext cx="2871535" cy="3879763"/>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898108" cy="1815882"/>
          </a:xfrm>
          <a:prstGeom prst="rect">
            <a:avLst/>
          </a:prstGeom>
          <a:noFill/>
        </p:spPr>
        <p:txBody>
          <a:bodyPr wrap="square" rtlCol="0">
            <a:spAutoFit/>
          </a:bodyPr>
          <a:lstStyle/>
          <a:p>
            <a:pPr lvl="0"/>
            <a:r>
              <a:rPr lang="en-US" sz="2800" dirty="0"/>
              <a:t>In </a:t>
            </a:r>
            <a:r>
              <a:rPr lang="en-US" sz="2800" dirty="0" smtClean="0"/>
              <a:t>response, </a:t>
            </a:r>
            <a:r>
              <a:rPr lang="en-US" sz="2800" dirty="0"/>
              <a:t>the Catholic Church goes through a real purification at this </a:t>
            </a:r>
            <a:r>
              <a:rPr lang="en-US" sz="2800" dirty="0" smtClean="0"/>
              <a:t>time; and </a:t>
            </a:r>
            <a:r>
              <a:rPr lang="en-US" sz="2800" dirty="0"/>
              <a:t>a real flowering of true Gospel conversion and fervor. </a:t>
            </a:r>
          </a:p>
        </p:txBody>
      </p:sp>
    </p:spTree>
    <p:extLst>
      <p:ext uri="{BB962C8B-B14F-4D97-AF65-F5344CB8AC3E}">
        <p14:creationId xmlns:p14="http://schemas.microsoft.com/office/powerpoint/2010/main" val="3568469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6253" y="1507958"/>
            <a:ext cx="4124280" cy="2744521"/>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898108" cy="1384995"/>
          </a:xfrm>
          <a:prstGeom prst="rect">
            <a:avLst/>
          </a:prstGeom>
          <a:noFill/>
        </p:spPr>
        <p:txBody>
          <a:bodyPr wrap="square" rtlCol="0">
            <a:spAutoFit/>
          </a:bodyPr>
          <a:lstStyle/>
          <a:p>
            <a:pPr lvl="0"/>
            <a:r>
              <a:rPr lang="en-US" sz="2800" dirty="0"/>
              <a:t>Reforms are made of the mass, in the training of priests, and many “new” movements (like the Jesuits) blossom. </a:t>
            </a:r>
          </a:p>
        </p:txBody>
      </p:sp>
    </p:spTree>
    <p:extLst>
      <p:ext uri="{BB962C8B-B14F-4D97-AF65-F5344CB8AC3E}">
        <p14:creationId xmlns:p14="http://schemas.microsoft.com/office/powerpoint/2010/main" val="185299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1291" y="1389892"/>
            <a:ext cx="4200031" cy="3150024"/>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898108" cy="1815882"/>
          </a:xfrm>
          <a:prstGeom prst="rect">
            <a:avLst/>
          </a:prstGeom>
          <a:noFill/>
        </p:spPr>
        <p:txBody>
          <a:bodyPr wrap="square" rtlCol="0">
            <a:spAutoFit/>
          </a:bodyPr>
          <a:lstStyle/>
          <a:p>
            <a:pPr lvl="0"/>
            <a:r>
              <a:rPr lang="en-US" sz="2800" dirty="0"/>
              <a:t>In the subsequent revival of the Church, called “The Counter-Reformation” we have some of the very best generations of Church leadership. </a:t>
            </a:r>
          </a:p>
        </p:txBody>
      </p:sp>
    </p:spTree>
    <p:extLst>
      <p:ext uri="{BB962C8B-B14F-4D97-AF65-F5344CB8AC3E}">
        <p14:creationId xmlns:p14="http://schemas.microsoft.com/office/powerpoint/2010/main" val="3560877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179" y="1207923"/>
            <a:ext cx="5446144" cy="3624160"/>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240381" cy="2677656"/>
          </a:xfrm>
          <a:prstGeom prst="rect">
            <a:avLst/>
          </a:prstGeom>
          <a:noFill/>
        </p:spPr>
        <p:txBody>
          <a:bodyPr wrap="square" rtlCol="0">
            <a:spAutoFit/>
          </a:bodyPr>
          <a:lstStyle/>
          <a:p>
            <a:pPr lvl="0"/>
            <a:r>
              <a:rPr lang="en-US" sz="2800" dirty="0"/>
              <a:t>As an example of the energy in the Church at this </a:t>
            </a:r>
            <a:r>
              <a:rPr lang="en-US" sz="2800" dirty="0" smtClean="0"/>
              <a:t>time, during </a:t>
            </a:r>
            <a:r>
              <a:rPr lang="en-US" sz="2800" dirty="0"/>
              <a:t>the 16</a:t>
            </a:r>
            <a:r>
              <a:rPr lang="en-US" sz="2800" baseline="30000" dirty="0"/>
              <a:t>th</a:t>
            </a:r>
            <a:r>
              <a:rPr lang="en-US" sz="2800" dirty="0"/>
              <a:t> and 17</a:t>
            </a:r>
            <a:r>
              <a:rPr lang="en-US" sz="2800" baseline="30000" dirty="0"/>
              <a:t>th</a:t>
            </a:r>
            <a:r>
              <a:rPr lang="en-US" sz="2800" dirty="0"/>
              <a:t> centuries, Catholic missionaries fan out all over North and South America, Africa and Asia – even as far as Japan, China and the South Pacific. </a:t>
            </a:r>
          </a:p>
        </p:txBody>
      </p:sp>
    </p:spTree>
    <p:extLst>
      <p:ext uri="{BB962C8B-B14F-4D97-AF65-F5344CB8AC3E}">
        <p14:creationId xmlns:p14="http://schemas.microsoft.com/office/powerpoint/2010/main" val="746011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674" y="1207923"/>
            <a:ext cx="5541779" cy="3823828"/>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5887455" cy="1384995"/>
          </a:xfrm>
          <a:prstGeom prst="rect">
            <a:avLst/>
          </a:prstGeom>
          <a:noFill/>
        </p:spPr>
        <p:txBody>
          <a:bodyPr wrap="square" rtlCol="0">
            <a:spAutoFit/>
          </a:bodyPr>
          <a:lstStyle/>
          <a:p>
            <a:pPr lvl="0"/>
            <a:r>
              <a:rPr lang="en-US" sz="2800" dirty="0"/>
              <a:t>But it is only in the 18</a:t>
            </a:r>
            <a:r>
              <a:rPr lang="en-US" sz="2800" baseline="30000" dirty="0"/>
              <a:t>th</a:t>
            </a:r>
            <a:r>
              <a:rPr lang="en-US" sz="2800" dirty="0"/>
              <a:t> century that Protestant groups in Europe begin to do similar missionary expeditions.</a:t>
            </a:r>
          </a:p>
        </p:txBody>
      </p:sp>
    </p:spTree>
    <p:extLst>
      <p:ext uri="{BB962C8B-B14F-4D97-AF65-F5344CB8AC3E}">
        <p14:creationId xmlns:p14="http://schemas.microsoft.com/office/powerpoint/2010/main" val="2467863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3823" y="1892967"/>
            <a:ext cx="5450630" cy="2495469"/>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694950" cy="2246769"/>
          </a:xfrm>
          <a:prstGeom prst="rect">
            <a:avLst/>
          </a:prstGeom>
          <a:noFill/>
        </p:spPr>
        <p:txBody>
          <a:bodyPr wrap="square" rtlCol="0">
            <a:spAutoFit/>
          </a:bodyPr>
          <a:lstStyle/>
          <a:p>
            <a:pPr lvl="0"/>
            <a:r>
              <a:rPr lang="en-US" sz="2800" dirty="0"/>
              <a:t>Europe is now dealing with a much more rigorous intellectual milieu, and one that, more and more, sees itself as independent of the Church or tradition. </a:t>
            </a:r>
          </a:p>
        </p:txBody>
      </p:sp>
    </p:spTree>
    <p:extLst>
      <p:ext uri="{BB962C8B-B14F-4D97-AF65-F5344CB8AC3E}">
        <p14:creationId xmlns:p14="http://schemas.microsoft.com/office/powerpoint/2010/main" val="1369355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6966" y="1330825"/>
            <a:ext cx="2878129" cy="4325058"/>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First of all, when we speak about Heaven and Hell:</a:t>
            </a:r>
            <a:endParaRPr lang="en-US" sz="2800" b="1" dirty="0"/>
          </a:p>
        </p:txBody>
      </p:sp>
      <p:sp>
        <p:nvSpPr>
          <p:cNvPr id="9" name="TextBox 8"/>
          <p:cNvSpPr txBox="1"/>
          <p:nvPr/>
        </p:nvSpPr>
        <p:spPr>
          <a:xfrm>
            <a:off x="589183" y="2069431"/>
            <a:ext cx="6010362" cy="954107"/>
          </a:xfrm>
          <a:prstGeom prst="rect">
            <a:avLst/>
          </a:prstGeom>
          <a:noFill/>
        </p:spPr>
        <p:txBody>
          <a:bodyPr wrap="square" rtlCol="0">
            <a:spAutoFit/>
          </a:bodyPr>
          <a:lstStyle/>
          <a:p>
            <a:r>
              <a:rPr lang="en-US" sz="2800" dirty="0"/>
              <a:t>So Heaven is to encounter the Love of God and the heavenly </a:t>
            </a:r>
            <a:r>
              <a:rPr lang="en-US" sz="2800" dirty="0" smtClean="0"/>
              <a:t>host ... </a:t>
            </a:r>
            <a:endParaRPr lang="en-US" sz="2800" dirty="0"/>
          </a:p>
        </p:txBody>
      </p:sp>
    </p:spTree>
    <p:extLst>
      <p:ext uri="{BB962C8B-B14F-4D97-AF65-F5344CB8AC3E}">
        <p14:creationId xmlns:p14="http://schemas.microsoft.com/office/powerpoint/2010/main" val="2280821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218" y="1237513"/>
            <a:ext cx="5393560" cy="3735540"/>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694950" cy="1815882"/>
          </a:xfrm>
          <a:prstGeom prst="rect">
            <a:avLst/>
          </a:prstGeom>
          <a:noFill/>
        </p:spPr>
        <p:txBody>
          <a:bodyPr wrap="square" rtlCol="0">
            <a:spAutoFit/>
          </a:bodyPr>
          <a:lstStyle/>
          <a:p>
            <a:pPr lvl="0"/>
            <a:r>
              <a:rPr lang="en-US" sz="2800" dirty="0"/>
              <a:t>In the “Enlightenment” – 1650-1800, many philosophers come forward with thinking that directly challenges people of faith. </a:t>
            </a:r>
          </a:p>
        </p:txBody>
      </p:sp>
    </p:spTree>
    <p:extLst>
      <p:ext uri="{BB962C8B-B14F-4D97-AF65-F5344CB8AC3E}">
        <p14:creationId xmlns:p14="http://schemas.microsoft.com/office/powerpoint/2010/main" val="2790560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864" y="1237513"/>
            <a:ext cx="3153894" cy="4479202"/>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7145139" cy="3970318"/>
          </a:xfrm>
          <a:prstGeom prst="rect">
            <a:avLst/>
          </a:prstGeom>
          <a:noFill/>
        </p:spPr>
        <p:txBody>
          <a:bodyPr wrap="square" rtlCol="0">
            <a:spAutoFit/>
          </a:bodyPr>
          <a:lstStyle/>
          <a:p>
            <a:pPr lvl="0"/>
            <a:r>
              <a:rPr lang="en-US" sz="2800" dirty="0"/>
              <a:t>One philosopher, Emmanuel Kant, basically writes that there is no way to prove or to disprove belief in God….which means that God is, essentially, something that belongs to A PERSON’S PRIVATE LIFE.   This privatization of religion in Western society, so that we go from having village Feast Days to arguments about being able to mention God in our schools, has a genesis in this era. </a:t>
            </a:r>
          </a:p>
        </p:txBody>
      </p:sp>
    </p:spTree>
    <p:extLst>
      <p:ext uri="{BB962C8B-B14F-4D97-AF65-F5344CB8AC3E}">
        <p14:creationId xmlns:p14="http://schemas.microsoft.com/office/powerpoint/2010/main" val="1932774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241" y="1221135"/>
            <a:ext cx="3883737" cy="3798191"/>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7145139" cy="1815882"/>
          </a:xfrm>
          <a:prstGeom prst="rect">
            <a:avLst/>
          </a:prstGeom>
          <a:noFill/>
        </p:spPr>
        <p:txBody>
          <a:bodyPr wrap="square" rtlCol="0">
            <a:spAutoFit/>
          </a:bodyPr>
          <a:lstStyle/>
          <a:p>
            <a:pPr lvl="0"/>
            <a:r>
              <a:rPr lang="en-US" sz="2800" dirty="0"/>
              <a:t>In the 19</a:t>
            </a:r>
            <a:r>
              <a:rPr lang="en-US" sz="2800" baseline="30000" dirty="0"/>
              <a:t>th</a:t>
            </a:r>
            <a:r>
              <a:rPr lang="en-US" sz="2800" dirty="0"/>
              <a:t> </a:t>
            </a:r>
            <a:r>
              <a:rPr lang="en-US" sz="2800" dirty="0" smtClean="0"/>
              <a:t>century, some </a:t>
            </a:r>
            <a:r>
              <a:rPr lang="en-US" sz="2800" dirty="0"/>
              <a:t>scientific studies like Darwin and political theories, like atheistic Marxism, that offer more challenges to the Church.</a:t>
            </a:r>
          </a:p>
        </p:txBody>
      </p:sp>
    </p:spTree>
    <p:extLst>
      <p:ext uri="{BB962C8B-B14F-4D97-AF65-F5344CB8AC3E}">
        <p14:creationId xmlns:p14="http://schemas.microsoft.com/office/powerpoint/2010/main" val="1609216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6719" y="1389893"/>
            <a:ext cx="5574053" cy="3053770"/>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5582655" cy="3539430"/>
          </a:xfrm>
          <a:prstGeom prst="rect">
            <a:avLst/>
          </a:prstGeom>
          <a:noFill/>
        </p:spPr>
        <p:txBody>
          <a:bodyPr wrap="square" rtlCol="0">
            <a:spAutoFit/>
          </a:bodyPr>
          <a:lstStyle/>
          <a:p>
            <a:pPr lvl="0"/>
            <a:r>
              <a:rPr lang="en-US" sz="2800" dirty="0"/>
              <a:t>The Church responds, in the modern era, in two </a:t>
            </a:r>
            <a:r>
              <a:rPr lang="en-US" sz="2800" dirty="0" smtClean="0"/>
              <a:t>ways.  </a:t>
            </a:r>
            <a:r>
              <a:rPr lang="en-US" sz="2800" dirty="0"/>
              <a:t>One is to bring in more use of psychology, social sciences, political ideas into Church </a:t>
            </a:r>
            <a:r>
              <a:rPr lang="en-US" sz="2800" dirty="0" smtClean="0"/>
              <a:t>thinking ... so </a:t>
            </a:r>
            <a:r>
              <a:rPr lang="en-US" sz="2800" dirty="0"/>
              <a:t>that, for example, we now believe in all faiths having freedom in each </a:t>
            </a:r>
            <a:r>
              <a:rPr lang="en-US" sz="2800" dirty="0" smtClean="0"/>
              <a:t>society …. etc</a:t>
            </a:r>
            <a:r>
              <a:rPr lang="en-US" sz="2800" dirty="0"/>
              <a:t>. (that came from Vatican II) </a:t>
            </a:r>
          </a:p>
        </p:txBody>
      </p:sp>
    </p:spTree>
    <p:extLst>
      <p:ext uri="{BB962C8B-B14F-4D97-AF65-F5344CB8AC3E}">
        <p14:creationId xmlns:p14="http://schemas.microsoft.com/office/powerpoint/2010/main" val="2832926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287" y="1389892"/>
            <a:ext cx="4613281" cy="3337639"/>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5582655" cy="2246769"/>
          </a:xfrm>
          <a:prstGeom prst="rect">
            <a:avLst/>
          </a:prstGeom>
          <a:noFill/>
        </p:spPr>
        <p:txBody>
          <a:bodyPr wrap="square" rtlCol="0">
            <a:spAutoFit/>
          </a:bodyPr>
          <a:lstStyle/>
          <a:p>
            <a:pPr lvl="0"/>
            <a:r>
              <a:rPr lang="en-US" sz="2800" dirty="0"/>
              <a:t>T</a:t>
            </a:r>
            <a:r>
              <a:rPr lang="en-US" sz="2800" dirty="0" smtClean="0"/>
              <a:t>hat </a:t>
            </a:r>
            <a:r>
              <a:rPr lang="en-US" sz="2800" dirty="0"/>
              <a:t>we no longer believe that suicide leads to a person going automatically to Hell (again, from Vatican II era – leads to change from 1917 to 1983 Canon Law Code.) </a:t>
            </a:r>
          </a:p>
        </p:txBody>
      </p:sp>
    </p:spTree>
    <p:extLst>
      <p:ext uri="{BB962C8B-B14F-4D97-AF65-F5344CB8AC3E}">
        <p14:creationId xmlns:p14="http://schemas.microsoft.com/office/powerpoint/2010/main" val="137589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9518" y="1799733"/>
            <a:ext cx="6205807" cy="2003755"/>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5582655" cy="1815882"/>
          </a:xfrm>
          <a:prstGeom prst="rect">
            <a:avLst/>
          </a:prstGeom>
          <a:noFill/>
        </p:spPr>
        <p:txBody>
          <a:bodyPr wrap="square" rtlCol="0">
            <a:spAutoFit/>
          </a:bodyPr>
          <a:lstStyle/>
          <a:p>
            <a:pPr lvl="0"/>
            <a:r>
              <a:rPr lang="en-US" sz="2800" dirty="0"/>
              <a:t>THE OTHER WAY the Church responds is the 1870 Infallibility statement, which was discussed in detail in the last class.</a:t>
            </a:r>
          </a:p>
        </p:txBody>
      </p:sp>
    </p:spTree>
    <p:extLst>
      <p:ext uri="{BB962C8B-B14F-4D97-AF65-F5344CB8AC3E}">
        <p14:creationId xmlns:p14="http://schemas.microsoft.com/office/powerpoint/2010/main" val="3418879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7053" y="1296012"/>
            <a:ext cx="5293893" cy="3118321"/>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5582655" cy="2677656"/>
          </a:xfrm>
          <a:prstGeom prst="rect">
            <a:avLst/>
          </a:prstGeom>
          <a:noFill/>
        </p:spPr>
        <p:txBody>
          <a:bodyPr wrap="square" rtlCol="0">
            <a:spAutoFit/>
          </a:bodyPr>
          <a:lstStyle/>
          <a:p>
            <a:pPr lvl="0"/>
            <a:r>
              <a:rPr lang="en-US" sz="2800" dirty="0"/>
              <a:t>In the most recent era of the Church, since the second Vatican Council (1962-1965), has been marked </a:t>
            </a:r>
            <a:r>
              <a:rPr lang="en-US" sz="2800" dirty="0" smtClean="0"/>
              <a:t>by  </a:t>
            </a:r>
            <a:r>
              <a:rPr lang="en-US" sz="2800" dirty="0"/>
              <a:t>a</a:t>
            </a:r>
            <a:r>
              <a:rPr lang="en-US" sz="2800" dirty="0" smtClean="0"/>
              <a:t>n </a:t>
            </a:r>
            <a:r>
              <a:rPr lang="en-US" sz="2800" dirty="0"/>
              <a:t>amazing growth of the Church OUTSIDE of Europe – especially in Africa and Asia</a:t>
            </a:r>
          </a:p>
        </p:txBody>
      </p:sp>
    </p:spTree>
    <p:extLst>
      <p:ext uri="{BB962C8B-B14F-4D97-AF65-F5344CB8AC3E}">
        <p14:creationId xmlns:p14="http://schemas.microsoft.com/office/powerpoint/2010/main" val="3218300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HISTORY OF THE CHURCH</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7053" y="1372882"/>
            <a:ext cx="5293893" cy="2964580"/>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5839329" cy="3970318"/>
          </a:xfrm>
          <a:prstGeom prst="rect">
            <a:avLst/>
          </a:prstGeom>
          <a:noFill/>
        </p:spPr>
        <p:txBody>
          <a:bodyPr wrap="square" rtlCol="0">
            <a:spAutoFit/>
          </a:bodyPr>
          <a:lstStyle/>
          <a:p>
            <a:pPr lvl="0"/>
            <a:r>
              <a:rPr lang="en-US" sz="2800" dirty="0"/>
              <a:t>By a modern emphasis on the mission of the laity; and by the “New Evangelization” since the year 2000, where the Church, especially in Industrialized nations, is being challenged to put itself BACK into the missionary stance in long-Christian societies, due to the challenges of secularization, etc.</a:t>
            </a:r>
          </a:p>
        </p:txBody>
      </p:sp>
    </p:spTree>
    <p:extLst>
      <p:ext uri="{BB962C8B-B14F-4D97-AF65-F5344CB8AC3E}">
        <p14:creationId xmlns:p14="http://schemas.microsoft.com/office/powerpoint/2010/main" val="3076997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7205" y="1716847"/>
            <a:ext cx="4327699" cy="3241596"/>
          </a:xfrm>
          <a:prstGeom prst="rect">
            <a:avLst/>
          </a:prstGeom>
        </p:spPr>
      </p:pic>
      <p:sp>
        <p:nvSpPr>
          <p:cNvPr id="4" name="TextBox 3"/>
          <p:cNvSpPr txBox="1"/>
          <p:nvPr/>
        </p:nvSpPr>
        <p:spPr>
          <a:xfrm>
            <a:off x="589183" y="1187118"/>
            <a:ext cx="6405174" cy="1384995"/>
          </a:xfrm>
          <a:prstGeom prst="rect">
            <a:avLst/>
          </a:prstGeom>
          <a:noFill/>
        </p:spPr>
        <p:txBody>
          <a:bodyPr wrap="square" rtlCol="0">
            <a:spAutoFit/>
          </a:bodyPr>
          <a:lstStyle/>
          <a:p>
            <a:r>
              <a:rPr lang="en-US" sz="2800" b="1" dirty="0" smtClean="0"/>
              <a:t>A </a:t>
            </a:r>
            <a:r>
              <a:rPr lang="en-US" sz="2800" b="1" u="sng" dirty="0" smtClean="0"/>
              <a:t>basic</a:t>
            </a:r>
            <a:r>
              <a:rPr lang="en-US" sz="2800" b="1" dirty="0" smtClean="0"/>
              <a:t> thumbnail sketch of what Catholics say is moral and why.  Starts with the bottom line of:</a:t>
            </a:r>
            <a:endParaRPr lang="en-US" sz="2800" b="1" dirty="0"/>
          </a:p>
        </p:txBody>
      </p:sp>
    </p:spTree>
    <p:extLst>
      <p:ext uri="{BB962C8B-B14F-4D97-AF65-F5344CB8AC3E}">
        <p14:creationId xmlns:p14="http://schemas.microsoft.com/office/powerpoint/2010/main" val="2890008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7205" y="1805932"/>
            <a:ext cx="4327699" cy="3063427"/>
          </a:xfrm>
          <a:prstGeom prst="rect">
            <a:avLst/>
          </a:prstGeom>
        </p:spPr>
      </p:pic>
      <p:sp>
        <p:nvSpPr>
          <p:cNvPr id="4" name="TextBox 3"/>
          <p:cNvSpPr txBox="1"/>
          <p:nvPr/>
        </p:nvSpPr>
        <p:spPr>
          <a:xfrm>
            <a:off x="589183" y="1187118"/>
            <a:ext cx="6405174" cy="1384995"/>
          </a:xfrm>
          <a:prstGeom prst="rect">
            <a:avLst/>
          </a:prstGeom>
          <a:noFill/>
        </p:spPr>
        <p:txBody>
          <a:bodyPr wrap="square" rtlCol="0">
            <a:spAutoFit/>
          </a:bodyPr>
          <a:lstStyle/>
          <a:p>
            <a:r>
              <a:rPr lang="en-US" sz="2800" b="1" dirty="0" smtClean="0"/>
              <a:t>A </a:t>
            </a:r>
            <a:r>
              <a:rPr lang="en-US" sz="2800" b="1" u="sng" dirty="0" smtClean="0"/>
              <a:t>basic</a:t>
            </a:r>
            <a:r>
              <a:rPr lang="en-US" sz="2800" b="1" dirty="0" smtClean="0"/>
              <a:t> thumbnail sketch of what Catholics say is moral and why.  Starts with the bottom line of:</a:t>
            </a:r>
            <a:endParaRPr lang="en-US" sz="2800" b="1" dirty="0"/>
          </a:p>
        </p:txBody>
      </p:sp>
      <p:sp>
        <p:nvSpPr>
          <p:cNvPr id="9" name="TextBox 8"/>
          <p:cNvSpPr txBox="1"/>
          <p:nvPr/>
        </p:nvSpPr>
        <p:spPr>
          <a:xfrm>
            <a:off x="589182" y="2550691"/>
            <a:ext cx="6682289" cy="954107"/>
          </a:xfrm>
          <a:prstGeom prst="rect">
            <a:avLst/>
          </a:prstGeom>
          <a:noFill/>
        </p:spPr>
        <p:txBody>
          <a:bodyPr wrap="square" rtlCol="0">
            <a:spAutoFit/>
          </a:bodyPr>
          <a:lstStyle/>
          <a:p>
            <a:pPr marL="514350" lvl="0" indent="-514350">
              <a:buFont typeface="+mj-lt"/>
              <a:buAutoNum type="arabicPeriod"/>
            </a:pPr>
            <a:r>
              <a:rPr lang="en-US" sz="2800" dirty="0"/>
              <a:t>Every person has value because they are made by God.  </a:t>
            </a:r>
          </a:p>
        </p:txBody>
      </p:sp>
    </p:spTree>
    <p:extLst>
      <p:ext uri="{BB962C8B-B14F-4D97-AF65-F5344CB8AC3E}">
        <p14:creationId xmlns:p14="http://schemas.microsoft.com/office/powerpoint/2010/main" val="1166753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7755" y="2003633"/>
            <a:ext cx="4494562" cy="2915826"/>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First of all, when we speak about Heaven and Hell:</a:t>
            </a:r>
            <a:endParaRPr lang="en-US" sz="2800" b="1" dirty="0"/>
          </a:p>
        </p:txBody>
      </p:sp>
      <p:sp>
        <p:nvSpPr>
          <p:cNvPr id="9" name="TextBox 8"/>
          <p:cNvSpPr txBox="1"/>
          <p:nvPr/>
        </p:nvSpPr>
        <p:spPr>
          <a:xfrm>
            <a:off x="589183" y="2069431"/>
            <a:ext cx="6010362" cy="954107"/>
          </a:xfrm>
          <a:prstGeom prst="rect">
            <a:avLst/>
          </a:prstGeom>
          <a:noFill/>
        </p:spPr>
        <p:txBody>
          <a:bodyPr wrap="square" rtlCol="0">
            <a:spAutoFit/>
          </a:bodyPr>
          <a:lstStyle/>
          <a:p>
            <a:r>
              <a:rPr lang="en-US" sz="2800" dirty="0"/>
              <a:t>and Hell could be us being an armadillo and withdrawing into our shell, cut off.</a:t>
            </a:r>
          </a:p>
        </p:txBody>
      </p:sp>
    </p:spTree>
    <p:extLst>
      <p:ext uri="{BB962C8B-B14F-4D97-AF65-F5344CB8AC3E}">
        <p14:creationId xmlns:p14="http://schemas.microsoft.com/office/powerpoint/2010/main" val="3542201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0527" y="1187118"/>
            <a:ext cx="4042608" cy="4042608"/>
          </a:xfrm>
          <a:prstGeom prst="rect">
            <a:avLst/>
          </a:prstGeom>
        </p:spPr>
      </p:pic>
      <p:sp>
        <p:nvSpPr>
          <p:cNvPr id="4" name="TextBox 3"/>
          <p:cNvSpPr txBox="1"/>
          <p:nvPr/>
        </p:nvSpPr>
        <p:spPr>
          <a:xfrm>
            <a:off x="589183" y="1187118"/>
            <a:ext cx="6405174" cy="1384995"/>
          </a:xfrm>
          <a:prstGeom prst="rect">
            <a:avLst/>
          </a:prstGeom>
          <a:noFill/>
        </p:spPr>
        <p:txBody>
          <a:bodyPr wrap="square" rtlCol="0">
            <a:spAutoFit/>
          </a:bodyPr>
          <a:lstStyle/>
          <a:p>
            <a:r>
              <a:rPr lang="en-US" sz="2800" b="1" dirty="0" smtClean="0"/>
              <a:t>A </a:t>
            </a:r>
            <a:r>
              <a:rPr lang="en-US" sz="2800" b="1" u="sng" dirty="0" smtClean="0"/>
              <a:t>basic</a:t>
            </a:r>
            <a:r>
              <a:rPr lang="en-US" sz="2800" b="1" dirty="0" smtClean="0"/>
              <a:t> thumbnail sketch of what Catholics say is moral and why.  Starts with the bottom line of:</a:t>
            </a:r>
            <a:endParaRPr lang="en-US" sz="2800" b="1" dirty="0"/>
          </a:p>
        </p:txBody>
      </p:sp>
      <p:sp>
        <p:nvSpPr>
          <p:cNvPr id="9" name="TextBox 8"/>
          <p:cNvSpPr txBox="1"/>
          <p:nvPr/>
        </p:nvSpPr>
        <p:spPr>
          <a:xfrm>
            <a:off x="589182" y="2550691"/>
            <a:ext cx="6682289" cy="1815882"/>
          </a:xfrm>
          <a:prstGeom prst="rect">
            <a:avLst/>
          </a:prstGeom>
          <a:noFill/>
        </p:spPr>
        <p:txBody>
          <a:bodyPr wrap="square" rtlCol="0">
            <a:spAutoFit/>
          </a:bodyPr>
          <a:lstStyle/>
          <a:p>
            <a:pPr marL="514350" lvl="0" indent="-514350">
              <a:buFont typeface="+mj-lt"/>
              <a:buAutoNum type="arabicPeriod"/>
            </a:pPr>
            <a:r>
              <a:rPr lang="en-US" sz="2800" dirty="0"/>
              <a:t>Every person has value because they are made by God.  </a:t>
            </a:r>
          </a:p>
          <a:p>
            <a:pPr marL="514350" lvl="0" indent="-514350">
              <a:buFont typeface="+mj-lt"/>
              <a:buAutoNum type="arabicPeriod"/>
            </a:pPr>
            <a:r>
              <a:rPr lang="en-US" sz="2800" dirty="0"/>
              <a:t>The larger community has a responsibility to the vulnerable.</a:t>
            </a:r>
          </a:p>
        </p:txBody>
      </p:sp>
    </p:spTree>
    <p:extLst>
      <p:ext uri="{BB962C8B-B14F-4D97-AF65-F5344CB8AC3E}">
        <p14:creationId xmlns:p14="http://schemas.microsoft.com/office/powerpoint/2010/main" val="3329347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7804" y="1187118"/>
            <a:ext cx="3028053" cy="4042608"/>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a:pPr>
            <a:r>
              <a:rPr lang="en-US" sz="2800" dirty="0" smtClean="0"/>
              <a:t>THE BIBLE</a:t>
            </a:r>
            <a:endParaRPr lang="en-US" sz="2800" dirty="0"/>
          </a:p>
        </p:txBody>
      </p:sp>
      <p:sp>
        <p:nvSpPr>
          <p:cNvPr id="6" name="TextBox 5"/>
          <p:cNvSpPr txBox="1"/>
          <p:nvPr/>
        </p:nvSpPr>
        <p:spPr>
          <a:xfrm>
            <a:off x="1106906" y="3096128"/>
            <a:ext cx="6192253" cy="1815882"/>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Every person is “made in the image of God” and so worthy of love and respect.  So too, all creation is to be treated as a gift and respected</a:t>
            </a:r>
            <a:r>
              <a:rPr lang="en-US" sz="2800" dirty="0" smtClean="0"/>
              <a:t>.</a:t>
            </a:r>
            <a:endParaRPr lang="en-US" sz="2800" dirty="0"/>
          </a:p>
        </p:txBody>
      </p:sp>
    </p:spTree>
    <p:extLst>
      <p:ext uri="{BB962C8B-B14F-4D97-AF65-F5344CB8AC3E}">
        <p14:creationId xmlns:p14="http://schemas.microsoft.com/office/powerpoint/2010/main" val="4006820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7804" y="1187118"/>
            <a:ext cx="3028053" cy="4042608"/>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a:pPr>
            <a:r>
              <a:rPr lang="en-US" sz="2800" dirty="0" smtClean="0"/>
              <a:t>THE BIBLE</a:t>
            </a:r>
            <a:endParaRPr lang="en-US" sz="2800" dirty="0"/>
          </a:p>
        </p:txBody>
      </p:sp>
      <p:sp>
        <p:nvSpPr>
          <p:cNvPr id="6" name="TextBox 5"/>
          <p:cNvSpPr txBox="1"/>
          <p:nvPr/>
        </p:nvSpPr>
        <p:spPr>
          <a:xfrm>
            <a:off x="1106906" y="3096128"/>
            <a:ext cx="6192253" cy="954107"/>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The Bible tells us to avoid certain sins (Ten commandments of Ex 20:1-17</a:t>
            </a:r>
            <a:r>
              <a:rPr lang="en-US" sz="2800" dirty="0" smtClean="0"/>
              <a:t>.)</a:t>
            </a:r>
            <a:endParaRPr lang="en-US" sz="2800" dirty="0"/>
          </a:p>
        </p:txBody>
      </p:sp>
    </p:spTree>
    <p:extLst>
      <p:ext uri="{BB962C8B-B14F-4D97-AF65-F5344CB8AC3E}">
        <p14:creationId xmlns:p14="http://schemas.microsoft.com/office/powerpoint/2010/main" val="3866633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7804" y="1187118"/>
            <a:ext cx="3028053" cy="4042608"/>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a:pPr>
            <a:r>
              <a:rPr lang="en-US" sz="2800" dirty="0" smtClean="0"/>
              <a:t>THE BIBLE</a:t>
            </a:r>
            <a:endParaRPr lang="en-US" sz="2800" dirty="0"/>
          </a:p>
        </p:txBody>
      </p:sp>
      <p:sp>
        <p:nvSpPr>
          <p:cNvPr id="6" name="TextBox 5"/>
          <p:cNvSpPr txBox="1"/>
          <p:nvPr/>
        </p:nvSpPr>
        <p:spPr>
          <a:xfrm>
            <a:off x="1106906" y="3096128"/>
            <a:ext cx="6192253" cy="1815882"/>
          </a:xfrm>
          <a:prstGeom prst="rect">
            <a:avLst/>
          </a:prstGeom>
          <a:noFill/>
        </p:spPr>
        <p:txBody>
          <a:bodyPr wrap="square" rtlCol="0">
            <a:spAutoFit/>
          </a:bodyPr>
          <a:lstStyle/>
          <a:p>
            <a:pPr lvl="0"/>
            <a:r>
              <a:rPr lang="en-US" sz="2800" dirty="0"/>
              <a:t>The Bible also says that we NEED TO HELP OTHERS WHO ARE IN TROUBLE.  So, the Bible tells us to “Protect widows and orphans”  (or the weak) – </a:t>
            </a:r>
            <a:r>
              <a:rPr lang="en-US" sz="2800" dirty="0" err="1"/>
              <a:t>Ez</a:t>
            </a:r>
            <a:r>
              <a:rPr lang="en-US" sz="2800" dirty="0"/>
              <a:t> 22:22.    </a:t>
            </a:r>
          </a:p>
        </p:txBody>
      </p:sp>
    </p:spTree>
    <p:extLst>
      <p:ext uri="{BB962C8B-B14F-4D97-AF65-F5344CB8AC3E}">
        <p14:creationId xmlns:p14="http://schemas.microsoft.com/office/powerpoint/2010/main" val="1174047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7804" y="1187118"/>
            <a:ext cx="3028053" cy="4042608"/>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a:pPr>
            <a:r>
              <a:rPr lang="en-US" sz="2800" dirty="0" smtClean="0"/>
              <a:t>THE BIBLE</a:t>
            </a:r>
            <a:endParaRPr lang="en-US" sz="2800" dirty="0"/>
          </a:p>
        </p:txBody>
      </p:sp>
      <p:sp>
        <p:nvSpPr>
          <p:cNvPr id="6" name="TextBox 5"/>
          <p:cNvSpPr txBox="1"/>
          <p:nvPr/>
        </p:nvSpPr>
        <p:spPr>
          <a:xfrm>
            <a:off x="1106906" y="3096128"/>
            <a:ext cx="6468318" cy="2677656"/>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Christians model their lives on what Christ did and said.  So reading the Bible is central to having a CHRISTIAN MORALITY.  Jesus said for us to love God and neighbor (Luke 10:27); and </a:t>
            </a:r>
            <a:r>
              <a:rPr lang="en-US" sz="2800" dirty="0" smtClean="0"/>
              <a:t>Christ </a:t>
            </a:r>
            <a:r>
              <a:rPr lang="en-US" sz="2800" dirty="0"/>
              <a:t>promised us that the Holy </a:t>
            </a:r>
            <a:r>
              <a:rPr lang="en-US" sz="2800" dirty="0" smtClean="0"/>
              <a:t>Spirit would</a:t>
            </a:r>
            <a:endParaRPr lang="en-US" sz="2800" dirty="0"/>
          </a:p>
        </p:txBody>
      </p:sp>
      <p:sp>
        <p:nvSpPr>
          <p:cNvPr id="7" name="TextBox 6"/>
          <p:cNvSpPr txBox="1"/>
          <p:nvPr/>
        </p:nvSpPr>
        <p:spPr>
          <a:xfrm>
            <a:off x="1572124" y="5629866"/>
            <a:ext cx="10282991" cy="800219"/>
          </a:xfrm>
          <a:prstGeom prst="rect">
            <a:avLst/>
          </a:prstGeom>
          <a:noFill/>
        </p:spPr>
        <p:txBody>
          <a:bodyPr wrap="square" rtlCol="0">
            <a:spAutoFit/>
          </a:bodyPr>
          <a:lstStyle/>
          <a:p>
            <a:r>
              <a:rPr lang="en-US" sz="2800" dirty="0" smtClean="0"/>
              <a:t>help </a:t>
            </a:r>
            <a:r>
              <a:rPr lang="en-US" sz="2800" dirty="0"/>
              <a:t>us to love God and neighbor.  commandment to love (</a:t>
            </a:r>
            <a:r>
              <a:rPr lang="en-US" sz="2800" dirty="0" err="1"/>
              <a:t>Jn</a:t>
            </a:r>
            <a:r>
              <a:rPr lang="en-US" sz="2800" dirty="0"/>
              <a:t> 14:26).</a:t>
            </a:r>
          </a:p>
          <a:p>
            <a:endParaRPr lang="en-US" dirty="0"/>
          </a:p>
        </p:txBody>
      </p:sp>
    </p:spTree>
    <p:extLst>
      <p:ext uri="{BB962C8B-B14F-4D97-AF65-F5344CB8AC3E}">
        <p14:creationId xmlns:p14="http://schemas.microsoft.com/office/powerpoint/2010/main" val="96827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29" y="1989221"/>
            <a:ext cx="4239971" cy="2609212"/>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startAt="2"/>
            </a:pPr>
            <a:r>
              <a:rPr lang="en-US" sz="2800" dirty="0" smtClean="0"/>
              <a:t>TRADITION (TEACHING OF THE CHURCH)</a:t>
            </a:r>
            <a:endParaRPr lang="en-US" sz="2800" dirty="0"/>
          </a:p>
        </p:txBody>
      </p:sp>
      <p:sp>
        <p:nvSpPr>
          <p:cNvPr id="6" name="TextBox 5"/>
          <p:cNvSpPr txBox="1"/>
          <p:nvPr/>
        </p:nvSpPr>
        <p:spPr>
          <a:xfrm>
            <a:off x="1106905" y="3096128"/>
            <a:ext cx="6524013" cy="1815882"/>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Catholics would say that the Holy Spirit has never stopped working in our midst, so we would see that the Holy Spirit can speak through the Church Councils, </a:t>
            </a:r>
          </a:p>
        </p:txBody>
      </p:sp>
      <p:sp>
        <p:nvSpPr>
          <p:cNvPr id="7" name="TextBox 6"/>
          <p:cNvSpPr txBox="1"/>
          <p:nvPr/>
        </p:nvSpPr>
        <p:spPr>
          <a:xfrm>
            <a:off x="1572124" y="4859850"/>
            <a:ext cx="10619876" cy="1384995"/>
          </a:xfrm>
          <a:prstGeom prst="rect">
            <a:avLst/>
          </a:prstGeom>
          <a:noFill/>
        </p:spPr>
        <p:txBody>
          <a:bodyPr wrap="square" rtlCol="0">
            <a:spAutoFit/>
          </a:bodyPr>
          <a:lstStyle/>
          <a:p>
            <a:r>
              <a:rPr lang="en-US" sz="2800" dirty="0" smtClean="0"/>
              <a:t>... not </a:t>
            </a:r>
            <a:r>
              <a:rPr lang="en-US" sz="2800" dirty="0"/>
              <a:t>just the New Testament-era members of the Church. Note:  The Bible </a:t>
            </a:r>
            <a:r>
              <a:rPr lang="en-US" sz="2800" dirty="0" smtClean="0"/>
              <a:t>never </a:t>
            </a:r>
            <a:r>
              <a:rPr lang="en-US" sz="2800" dirty="0"/>
              <a:t>claims that it should be the only source of teaching for Christians.</a:t>
            </a:r>
          </a:p>
        </p:txBody>
      </p:sp>
    </p:spTree>
    <p:extLst>
      <p:ext uri="{BB962C8B-B14F-4D97-AF65-F5344CB8AC3E}">
        <p14:creationId xmlns:p14="http://schemas.microsoft.com/office/powerpoint/2010/main" val="2046749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29" y="1989221"/>
            <a:ext cx="4239971" cy="2609212"/>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startAt="2"/>
            </a:pPr>
            <a:r>
              <a:rPr lang="en-US" sz="2800" dirty="0" smtClean="0"/>
              <a:t>TRADITION (TEACHING OF THE CHURCH)</a:t>
            </a:r>
            <a:endParaRPr lang="en-US" sz="2800" dirty="0"/>
          </a:p>
        </p:txBody>
      </p:sp>
      <p:sp>
        <p:nvSpPr>
          <p:cNvPr id="6" name="TextBox 5"/>
          <p:cNvSpPr txBox="1"/>
          <p:nvPr/>
        </p:nvSpPr>
        <p:spPr>
          <a:xfrm>
            <a:off x="1106905" y="3096128"/>
            <a:ext cx="6524013" cy="1815882"/>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Catholics would say that Jesus did not spell out every answer to every moral problem, but in the tradition of the Church, his teaching can be </a:t>
            </a:r>
            <a:r>
              <a:rPr lang="en-US" sz="2800" dirty="0" smtClean="0"/>
              <a:t>approached</a:t>
            </a:r>
            <a:endParaRPr lang="en-US" sz="2800" dirty="0"/>
          </a:p>
        </p:txBody>
      </p:sp>
      <p:sp>
        <p:nvSpPr>
          <p:cNvPr id="7" name="TextBox 6"/>
          <p:cNvSpPr txBox="1"/>
          <p:nvPr/>
        </p:nvSpPr>
        <p:spPr>
          <a:xfrm>
            <a:off x="1572124" y="4859850"/>
            <a:ext cx="10619876" cy="954107"/>
          </a:xfrm>
          <a:prstGeom prst="rect">
            <a:avLst/>
          </a:prstGeom>
          <a:noFill/>
        </p:spPr>
        <p:txBody>
          <a:bodyPr wrap="square" rtlCol="0">
            <a:spAutoFit/>
          </a:bodyPr>
          <a:lstStyle/>
          <a:p>
            <a:pPr lvl="0"/>
            <a:r>
              <a:rPr lang="en-US" sz="2800" dirty="0"/>
              <a:t>in a living and vital way precisely because Jesus is with the believing community in Spirit (Mt 28:20.)</a:t>
            </a:r>
          </a:p>
        </p:txBody>
      </p:sp>
    </p:spTree>
    <p:extLst>
      <p:ext uri="{BB962C8B-B14F-4D97-AF65-F5344CB8AC3E}">
        <p14:creationId xmlns:p14="http://schemas.microsoft.com/office/powerpoint/2010/main" val="17066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29" y="1989221"/>
            <a:ext cx="4239971" cy="2609212"/>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startAt="2"/>
            </a:pPr>
            <a:r>
              <a:rPr lang="en-US" sz="2800" dirty="0" smtClean="0"/>
              <a:t>TRADITION (TEACHING OF THE CHURCH)</a:t>
            </a:r>
            <a:endParaRPr lang="en-US" sz="2800" dirty="0"/>
          </a:p>
        </p:txBody>
      </p:sp>
      <p:sp>
        <p:nvSpPr>
          <p:cNvPr id="6" name="TextBox 5"/>
          <p:cNvSpPr txBox="1"/>
          <p:nvPr/>
        </p:nvSpPr>
        <p:spPr>
          <a:xfrm>
            <a:off x="1106905" y="3096128"/>
            <a:ext cx="6524013" cy="1815882"/>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A document from the Second Vatican Council (1958-1965) called “The Dogmatic Constitution on Divine Revelation” says:  </a:t>
            </a:r>
            <a:r>
              <a:rPr lang="en-US" sz="2800" i="1" dirty="0"/>
              <a:t>Sacred tradition, </a:t>
            </a:r>
            <a:endParaRPr lang="en-US" sz="2800" dirty="0"/>
          </a:p>
        </p:txBody>
      </p:sp>
      <p:sp>
        <p:nvSpPr>
          <p:cNvPr id="7" name="TextBox 6"/>
          <p:cNvSpPr txBox="1"/>
          <p:nvPr/>
        </p:nvSpPr>
        <p:spPr>
          <a:xfrm>
            <a:off x="1572124" y="4859850"/>
            <a:ext cx="10619876" cy="523220"/>
          </a:xfrm>
          <a:prstGeom prst="rect">
            <a:avLst/>
          </a:prstGeom>
          <a:noFill/>
        </p:spPr>
        <p:txBody>
          <a:bodyPr wrap="square" rtlCol="0">
            <a:spAutoFit/>
          </a:bodyPr>
          <a:lstStyle/>
          <a:p>
            <a:r>
              <a:rPr lang="en-US" sz="2800" i="1" dirty="0"/>
              <a:t>Sacred Scripture, and the teaching authority of the </a:t>
            </a:r>
            <a:r>
              <a:rPr lang="en-US" sz="2800" i="1" dirty="0" smtClean="0"/>
              <a:t>Church</a:t>
            </a:r>
            <a:endParaRPr lang="en-US" sz="2800" dirty="0"/>
          </a:p>
        </p:txBody>
      </p:sp>
    </p:spTree>
    <p:extLst>
      <p:ext uri="{BB962C8B-B14F-4D97-AF65-F5344CB8AC3E}">
        <p14:creationId xmlns:p14="http://schemas.microsoft.com/office/powerpoint/2010/main" val="94189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29" y="1989221"/>
            <a:ext cx="4239971" cy="2609212"/>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startAt="2"/>
            </a:pPr>
            <a:r>
              <a:rPr lang="en-US" sz="2800" dirty="0" smtClean="0"/>
              <a:t>TRADITION (TEACHING OF THE CHURCH)</a:t>
            </a:r>
            <a:endParaRPr lang="en-US" sz="2800" dirty="0"/>
          </a:p>
        </p:txBody>
      </p:sp>
      <p:sp>
        <p:nvSpPr>
          <p:cNvPr id="6" name="TextBox 5"/>
          <p:cNvSpPr txBox="1"/>
          <p:nvPr/>
        </p:nvSpPr>
        <p:spPr>
          <a:xfrm>
            <a:off x="1620250" y="3096128"/>
            <a:ext cx="5880380" cy="1384995"/>
          </a:xfrm>
          <a:prstGeom prst="rect">
            <a:avLst/>
          </a:prstGeom>
          <a:noFill/>
        </p:spPr>
        <p:txBody>
          <a:bodyPr wrap="square" rtlCol="0">
            <a:spAutoFit/>
          </a:bodyPr>
          <a:lstStyle/>
          <a:p>
            <a:pPr lvl="0"/>
            <a:r>
              <a:rPr lang="en-US" sz="2800" i="1" dirty="0"/>
              <a:t>…. are all so linked and joined together that one cannot stand up without the others”. (no.10)</a:t>
            </a:r>
            <a:endParaRPr lang="en-US" sz="2800" dirty="0"/>
          </a:p>
        </p:txBody>
      </p:sp>
    </p:spTree>
    <p:extLst>
      <p:ext uri="{BB962C8B-B14F-4D97-AF65-F5344CB8AC3E}">
        <p14:creationId xmlns:p14="http://schemas.microsoft.com/office/powerpoint/2010/main" val="197825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29" y="1989221"/>
            <a:ext cx="4239971" cy="2609212"/>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startAt="2"/>
            </a:pPr>
            <a:r>
              <a:rPr lang="en-US" sz="2800" dirty="0" smtClean="0"/>
              <a:t>TRADITION (TEACHING OF THE CHURCH)</a:t>
            </a:r>
            <a:endParaRPr lang="en-US" sz="2800" dirty="0"/>
          </a:p>
        </p:txBody>
      </p:sp>
      <p:sp>
        <p:nvSpPr>
          <p:cNvPr id="6" name="TextBox 5"/>
          <p:cNvSpPr txBox="1"/>
          <p:nvPr/>
        </p:nvSpPr>
        <p:spPr>
          <a:xfrm>
            <a:off x="1106905" y="3096128"/>
            <a:ext cx="6545179" cy="954107"/>
          </a:xfrm>
          <a:prstGeom prst="rect">
            <a:avLst/>
          </a:prstGeom>
          <a:noFill/>
        </p:spPr>
        <p:txBody>
          <a:bodyPr wrap="square" rtlCol="0">
            <a:spAutoFit/>
          </a:bodyPr>
          <a:lstStyle/>
          <a:p>
            <a:pPr marL="457200" lvl="0" indent="-457200">
              <a:buFont typeface="Arial" panose="020B0604020202020204" pitchFamily="34" charset="0"/>
              <a:buChar char="•"/>
            </a:pPr>
            <a:r>
              <a:rPr lang="en-US" sz="2800" b="1" dirty="0"/>
              <a:t>There are different levels of importance to different Church </a:t>
            </a:r>
            <a:r>
              <a:rPr lang="en-US" sz="2800" b="1" dirty="0" smtClean="0"/>
              <a:t>teachings:</a:t>
            </a:r>
            <a:endParaRPr lang="en-US" sz="2800" dirty="0"/>
          </a:p>
        </p:txBody>
      </p:sp>
      <p:sp>
        <p:nvSpPr>
          <p:cNvPr id="7" name="TextBox 6"/>
          <p:cNvSpPr txBox="1"/>
          <p:nvPr/>
        </p:nvSpPr>
        <p:spPr>
          <a:xfrm>
            <a:off x="1556082" y="4827766"/>
            <a:ext cx="10184518" cy="954107"/>
          </a:xfrm>
          <a:prstGeom prst="rect">
            <a:avLst/>
          </a:prstGeom>
          <a:noFill/>
        </p:spPr>
        <p:txBody>
          <a:bodyPr wrap="square" rtlCol="0">
            <a:spAutoFit/>
          </a:bodyPr>
          <a:lstStyle/>
          <a:p>
            <a:pPr lvl="1"/>
            <a:r>
              <a:rPr lang="en-US" sz="2800" dirty="0"/>
              <a:t>There have been many councils in the history of the Church.  The first is recorded in the Bible:  The Council of Jerusalem. </a:t>
            </a:r>
          </a:p>
        </p:txBody>
      </p:sp>
      <p:sp>
        <p:nvSpPr>
          <p:cNvPr id="8" name="TextBox 7"/>
          <p:cNvSpPr txBox="1"/>
          <p:nvPr/>
        </p:nvSpPr>
        <p:spPr>
          <a:xfrm>
            <a:off x="1106909" y="3994486"/>
            <a:ext cx="6393720" cy="954107"/>
          </a:xfrm>
          <a:prstGeom prst="rect">
            <a:avLst/>
          </a:prstGeom>
          <a:noFill/>
        </p:spPr>
        <p:txBody>
          <a:bodyPr wrap="square" rtlCol="0">
            <a:spAutoFit/>
          </a:bodyPr>
          <a:lstStyle/>
          <a:p>
            <a:pPr marL="914400" lvl="1" indent="-457200">
              <a:buFont typeface="Courier New" panose="02070309020205020404" pitchFamily="49" charset="0"/>
              <a:buChar char="o"/>
            </a:pPr>
            <a:r>
              <a:rPr lang="en-US" sz="2800" b="1" dirty="0"/>
              <a:t>The most important teachings are those from the Church Councils.</a:t>
            </a:r>
            <a:r>
              <a:rPr lang="en-US" sz="2800" b="1" i="1" dirty="0"/>
              <a:t>  </a:t>
            </a:r>
            <a:endParaRPr lang="en-US" sz="2800" b="1" dirty="0"/>
          </a:p>
        </p:txBody>
      </p:sp>
    </p:spTree>
    <p:extLst>
      <p:ext uri="{BB962C8B-B14F-4D97-AF65-F5344CB8AC3E}">
        <p14:creationId xmlns:p14="http://schemas.microsoft.com/office/powerpoint/2010/main" val="1959237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8547" y="1819494"/>
            <a:ext cx="3559890" cy="4543780"/>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First of all, when we speak about Heaven and Hell:</a:t>
            </a:r>
            <a:endParaRPr lang="en-US" sz="2800" b="1" dirty="0"/>
          </a:p>
        </p:txBody>
      </p:sp>
      <p:sp>
        <p:nvSpPr>
          <p:cNvPr id="9" name="TextBox 8"/>
          <p:cNvSpPr txBox="1"/>
          <p:nvPr/>
        </p:nvSpPr>
        <p:spPr>
          <a:xfrm>
            <a:off x="589183" y="2069431"/>
            <a:ext cx="6010362" cy="1384995"/>
          </a:xfrm>
          <a:prstGeom prst="rect">
            <a:avLst/>
          </a:prstGeom>
          <a:noFill/>
        </p:spPr>
        <p:txBody>
          <a:bodyPr wrap="square" rtlCol="0">
            <a:spAutoFit/>
          </a:bodyPr>
          <a:lstStyle/>
          <a:p>
            <a:r>
              <a:rPr lang="en-US" sz="2800" dirty="0"/>
              <a:t>Jesus describes heaven as a place of communion and celebration (saying it is like a “banquet”),</a:t>
            </a:r>
          </a:p>
        </p:txBody>
      </p:sp>
    </p:spTree>
    <p:extLst>
      <p:ext uri="{BB962C8B-B14F-4D97-AF65-F5344CB8AC3E}">
        <p14:creationId xmlns:p14="http://schemas.microsoft.com/office/powerpoint/2010/main" val="2628551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29" y="1989221"/>
            <a:ext cx="4239971" cy="2609212"/>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startAt="2"/>
            </a:pPr>
            <a:r>
              <a:rPr lang="en-US" sz="2800" dirty="0" smtClean="0"/>
              <a:t>TRADITION (TEACHING OF THE CHURCH)</a:t>
            </a:r>
            <a:endParaRPr lang="en-US" sz="2800" dirty="0"/>
          </a:p>
        </p:txBody>
      </p:sp>
      <p:sp>
        <p:nvSpPr>
          <p:cNvPr id="6" name="TextBox 5"/>
          <p:cNvSpPr txBox="1"/>
          <p:nvPr/>
        </p:nvSpPr>
        <p:spPr>
          <a:xfrm>
            <a:off x="1106905" y="3096128"/>
            <a:ext cx="6545179" cy="954107"/>
          </a:xfrm>
          <a:prstGeom prst="rect">
            <a:avLst/>
          </a:prstGeom>
          <a:noFill/>
        </p:spPr>
        <p:txBody>
          <a:bodyPr wrap="square" rtlCol="0">
            <a:spAutoFit/>
          </a:bodyPr>
          <a:lstStyle/>
          <a:p>
            <a:pPr marL="457200" lvl="0" indent="-457200">
              <a:buFont typeface="Arial" panose="020B0604020202020204" pitchFamily="34" charset="0"/>
              <a:buChar char="•"/>
            </a:pPr>
            <a:r>
              <a:rPr lang="en-US" sz="2800" b="1" dirty="0"/>
              <a:t>There are different levels of importance to different Church </a:t>
            </a:r>
            <a:r>
              <a:rPr lang="en-US" sz="2800" b="1" dirty="0" smtClean="0"/>
              <a:t>teachings:</a:t>
            </a:r>
            <a:endParaRPr lang="en-US" sz="2800" dirty="0"/>
          </a:p>
        </p:txBody>
      </p:sp>
      <p:sp>
        <p:nvSpPr>
          <p:cNvPr id="7" name="TextBox 6"/>
          <p:cNvSpPr txBox="1"/>
          <p:nvPr/>
        </p:nvSpPr>
        <p:spPr>
          <a:xfrm>
            <a:off x="1556082" y="4827766"/>
            <a:ext cx="10184518" cy="1384995"/>
          </a:xfrm>
          <a:prstGeom prst="rect">
            <a:avLst/>
          </a:prstGeom>
          <a:noFill/>
        </p:spPr>
        <p:txBody>
          <a:bodyPr wrap="square" rtlCol="0">
            <a:spAutoFit/>
          </a:bodyPr>
          <a:lstStyle/>
          <a:p>
            <a:pPr lvl="1"/>
            <a:r>
              <a:rPr lang="en-US" sz="2800" dirty="0"/>
              <a:t>has always had a special role in being a symbol of unity in the Catholic Church and of helping us to work together in handling challenging issues in each era of the Church.</a:t>
            </a:r>
          </a:p>
        </p:txBody>
      </p:sp>
      <p:sp>
        <p:nvSpPr>
          <p:cNvPr id="8" name="TextBox 7"/>
          <p:cNvSpPr txBox="1"/>
          <p:nvPr/>
        </p:nvSpPr>
        <p:spPr>
          <a:xfrm>
            <a:off x="1106909" y="3994486"/>
            <a:ext cx="6393720" cy="954107"/>
          </a:xfrm>
          <a:prstGeom prst="rect">
            <a:avLst/>
          </a:prstGeom>
          <a:noFill/>
        </p:spPr>
        <p:txBody>
          <a:bodyPr wrap="square" rtlCol="0">
            <a:spAutoFit/>
          </a:bodyPr>
          <a:lstStyle/>
          <a:p>
            <a:pPr marL="914400" lvl="1" indent="-457200">
              <a:buFont typeface="Courier New" panose="02070309020205020404" pitchFamily="49" charset="0"/>
              <a:buChar char="o"/>
            </a:pPr>
            <a:r>
              <a:rPr lang="en-US" sz="2800" b="1" dirty="0"/>
              <a:t>The teaching of the Holy Father</a:t>
            </a:r>
            <a:r>
              <a:rPr lang="en-US" sz="2800" dirty="0"/>
              <a:t>:  Also, as referred to earlier, the Pope </a:t>
            </a:r>
          </a:p>
        </p:txBody>
      </p:sp>
    </p:spTree>
    <p:extLst>
      <p:ext uri="{BB962C8B-B14F-4D97-AF65-F5344CB8AC3E}">
        <p14:creationId xmlns:p14="http://schemas.microsoft.com/office/powerpoint/2010/main" val="2699018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29" y="1989221"/>
            <a:ext cx="4239971" cy="2609212"/>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startAt="2"/>
            </a:pPr>
            <a:r>
              <a:rPr lang="en-US" sz="2800" dirty="0" smtClean="0"/>
              <a:t>TRADITION (TEACHING OF THE CHURCH)</a:t>
            </a:r>
            <a:endParaRPr lang="en-US" sz="2800" dirty="0"/>
          </a:p>
        </p:txBody>
      </p:sp>
      <p:sp>
        <p:nvSpPr>
          <p:cNvPr id="6" name="TextBox 5"/>
          <p:cNvSpPr txBox="1"/>
          <p:nvPr/>
        </p:nvSpPr>
        <p:spPr>
          <a:xfrm>
            <a:off x="1106905" y="3096128"/>
            <a:ext cx="6545179" cy="954107"/>
          </a:xfrm>
          <a:prstGeom prst="rect">
            <a:avLst/>
          </a:prstGeom>
          <a:noFill/>
        </p:spPr>
        <p:txBody>
          <a:bodyPr wrap="square" rtlCol="0">
            <a:spAutoFit/>
          </a:bodyPr>
          <a:lstStyle/>
          <a:p>
            <a:pPr marL="457200" lvl="0" indent="-457200">
              <a:buFont typeface="Arial" panose="020B0604020202020204" pitchFamily="34" charset="0"/>
              <a:buChar char="•"/>
            </a:pPr>
            <a:r>
              <a:rPr lang="en-US" sz="2800" b="1" dirty="0"/>
              <a:t>There are different levels of importance to different Church </a:t>
            </a:r>
            <a:r>
              <a:rPr lang="en-US" sz="2800" b="1" dirty="0" smtClean="0"/>
              <a:t>teachings:</a:t>
            </a:r>
            <a:endParaRPr lang="en-US" sz="2800" dirty="0"/>
          </a:p>
        </p:txBody>
      </p:sp>
      <p:sp>
        <p:nvSpPr>
          <p:cNvPr id="7" name="TextBox 6"/>
          <p:cNvSpPr txBox="1"/>
          <p:nvPr/>
        </p:nvSpPr>
        <p:spPr>
          <a:xfrm>
            <a:off x="1556082" y="4827766"/>
            <a:ext cx="10184518" cy="1384995"/>
          </a:xfrm>
          <a:prstGeom prst="rect">
            <a:avLst/>
          </a:prstGeom>
          <a:noFill/>
        </p:spPr>
        <p:txBody>
          <a:bodyPr wrap="square" rtlCol="0">
            <a:spAutoFit/>
          </a:bodyPr>
          <a:lstStyle/>
          <a:p>
            <a:pPr lvl="1"/>
            <a:r>
              <a:rPr lang="en-US" sz="2800" dirty="0"/>
              <a:t>different issues involving liturgy, modern moral questions (for example: </a:t>
            </a:r>
            <a:r>
              <a:rPr lang="en-US" sz="2800" dirty="0" smtClean="0"/>
              <a:t>cloning).  </a:t>
            </a:r>
            <a:r>
              <a:rPr lang="en-US" sz="2800" i="1" dirty="0"/>
              <a:t>These offices produced </a:t>
            </a:r>
            <a:r>
              <a:rPr lang="en-US" sz="2800" i="1" u="sng" dirty="0"/>
              <a:t>The Catechism of the Catholic Church.</a:t>
            </a:r>
            <a:endParaRPr lang="en-US" sz="2800" dirty="0"/>
          </a:p>
        </p:txBody>
      </p:sp>
      <p:sp>
        <p:nvSpPr>
          <p:cNvPr id="8" name="TextBox 7"/>
          <p:cNvSpPr txBox="1"/>
          <p:nvPr/>
        </p:nvSpPr>
        <p:spPr>
          <a:xfrm>
            <a:off x="1106909" y="3994486"/>
            <a:ext cx="6393720" cy="954107"/>
          </a:xfrm>
          <a:prstGeom prst="rect">
            <a:avLst/>
          </a:prstGeom>
          <a:noFill/>
        </p:spPr>
        <p:txBody>
          <a:bodyPr wrap="square" rtlCol="0">
            <a:spAutoFit/>
          </a:bodyPr>
          <a:lstStyle/>
          <a:p>
            <a:pPr marL="914400" lvl="1" indent="-457200">
              <a:buFont typeface="Courier New" panose="02070309020205020404" pitchFamily="49" charset="0"/>
              <a:buChar char="o"/>
            </a:pPr>
            <a:r>
              <a:rPr lang="en-US" sz="2800" b="1" dirty="0"/>
              <a:t>The Magisterium</a:t>
            </a:r>
            <a:r>
              <a:rPr lang="en-US" sz="2800" dirty="0"/>
              <a:t>:  The teaching offices of the Church who deal with </a:t>
            </a:r>
          </a:p>
        </p:txBody>
      </p:sp>
    </p:spTree>
    <p:extLst>
      <p:ext uri="{BB962C8B-B14F-4D97-AF65-F5344CB8AC3E}">
        <p14:creationId xmlns:p14="http://schemas.microsoft.com/office/powerpoint/2010/main" val="564959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29" y="1989221"/>
            <a:ext cx="4239971" cy="2609212"/>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startAt="2"/>
            </a:pPr>
            <a:r>
              <a:rPr lang="en-US" sz="2800" dirty="0" smtClean="0"/>
              <a:t>TRADITION (TEACHING OF THE CHURCH)</a:t>
            </a:r>
            <a:endParaRPr lang="en-US" sz="2800" dirty="0"/>
          </a:p>
        </p:txBody>
      </p:sp>
      <p:sp>
        <p:nvSpPr>
          <p:cNvPr id="6" name="TextBox 5"/>
          <p:cNvSpPr txBox="1"/>
          <p:nvPr/>
        </p:nvSpPr>
        <p:spPr>
          <a:xfrm>
            <a:off x="1106905" y="3096128"/>
            <a:ext cx="6545179" cy="954107"/>
          </a:xfrm>
          <a:prstGeom prst="rect">
            <a:avLst/>
          </a:prstGeom>
          <a:noFill/>
        </p:spPr>
        <p:txBody>
          <a:bodyPr wrap="square" rtlCol="0">
            <a:spAutoFit/>
          </a:bodyPr>
          <a:lstStyle/>
          <a:p>
            <a:pPr marL="457200" lvl="0" indent="-457200">
              <a:buFont typeface="Arial" panose="020B0604020202020204" pitchFamily="34" charset="0"/>
              <a:buChar char="•"/>
            </a:pPr>
            <a:r>
              <a:rPr lang="en-US" sz="2800" b="1" dirty="0"/>
              <a:t>There are different levels of importance to different Church </a:t>
            </a:r>
            <a:r>
              <a:rPr lang="en-US" sz="2800" b="1" dirty="0" smtClean="0"/>
              <a:t>teachings:</a:t>
            </a:r>
            <a:endParaRPr lang="en-US" sz="2800" dirty="0"/>
          </a:p>
        </p:txBody>
      </p:sp>
      <p:sp>
        <p:nvSpPr>
          <p:cNvPr id="7" name="TextBox 6"/>
          <p:cNvSpPr txBox="1"/>
          <p:nvPr/>
        </p:nvSpPr>
        <p:spPr>
          <a:xfrm>
            <a:off x="1556082" y="4827766"/>
            <a:ext cx="10184518" cy="523220"/>
          </a:xfrm>
          <a:prstGeom prst="rect">
            <a:avLst/>
          </a:prstGeom>
          <a:noFill/>
        </p:spPr>
        <p:txBody>
          <a:bodyPr wrap="square" rtlCol="0">
            <a:spAutoFit/>
          </a:bodyPr>
          <a:lstStyle/>
          <a:p>
            <a:pPr lvl="1"/>
            <a:r>
              <a:rPr lang="en-US" sz="2800" dirty="0"/>
              <a:t>would outline Church teaching for all in the Universal Church.</a:t>
            </a:r>
          </a:p>
        </p:txBody>
      </p:sp>
      <p:sp>
        <p:nvSpPr>
          <p:cNvPr id="8" name="TextBox 7"/>
          <p:cNvSpPr txBox="1"/>
          <p:nvPr/>
        </p:nvSpPr>
        <p:spPr>
          <a:xfrm>
            <a:off x="1106909" y="3994486"/>
            <a:ext cx="6393720" cy="954107"/>
          </a:xfrm>
          <a:prstGeom prst="rect">
            <a:avLst/>
          </a:prstGeom>
          <a:noFill/>
        </p:spPr>
        <p:txBody>
          <a:bodyPr wrap="square" rtlCol="0">
            <a:spAutoFit/>
          </a:bodyPr>
          <a:lstStyle/>
          <a:p>
            <a:pPr marL="914400" lvl="1" indent="-457200">
              <a:buFont typeface="Courier New" panose="02070309020205020404" pitchFamily="49" charset="0"/>
              <a:buChar char="o"/>
            </a:pPr>
            <a:r>
              <a:rPr lang="en-US" sz="2800" b="1" dirty="0"/>
              <a:t>The “Catechism</a:t>
            </a:r>
            <a:r>
              <a:rPr lang="en-US" sz="2800" dirty="0"/>
              <a:t>” was the effort by the Church to produce a book that </a:t>
            </a:r>
          </a:p>
        </p:txBody>
      </p:sp>
    </p:spTree>
    <p:extLst>
      <p:ext uri="{BB962C8B-B14F-4D97-AF65-F5344CB8AC3E}">
        <p14:creationId xmlns:p14="http://schemas.microsoft.com/office/powerpoint/2010/main" val="1215357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29" y="1989221"/>
            <a:ext cx="4239971" cy="2609212"/>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startAt="2"/>
            </a:pPr>
            <a:r>
              <a:rPr lang="en-US" sz="2800" dirty="0" smtClean="0"/>
              <a:t>TRADITION (TEACHING OF THE CHURCH)</a:t>
            </a:r>
            <a:endParaRPr lang="en-US" sz="2800" dirty="0"/>
          </a:p>
        </p:txBody>
      </p:sp>
      <p:sp>
        <p:nvSpPr>
          <p:cNvPr id="6" name="TextBox 5"/>
          <p:cNvSpPr txBox="1"/>
          <p:nvPr/>
        </p:nvSpPr>
        <p:spPr>
          <a:xfrm>
            <a:off x="1106905" y="3096128"/>
            <a:ext cx="6545179" cy="954107"/>
          </a:xfrm>
          <a:prstGeom prst="rect">
            <a:avLst/>
          </a:prstGeom>
          <a:noFill/>
        </p:spPr>
        <p:txBody>
          <a:bodyPr wrap="square" rtlCol="0">
            <a:spAutoFit/>
          </a:bodyPr>
          <a:lstStyle/>
          <a:p>
            <a:pPr marL="457200" lvl="0" indent="-457200">
              <a:buFont typeface="Arial" panose="020B0604020202020204" pitchFamily="34" charset="0"/>
              <a:buChar char="•"/>
            </a:pPr>
            <a:r>
              <a:rPr lang="en-US" sz="2800" b="1" dirty="0"/>
              <a:t>There are different levels of importance to different Church </a:t>
            </a:r>
            <a:r>
              <a:rPr lang="en-US" sz="2800" b="1" dirty="0" smtClean="0"/>
              <a:t>teachings:</a:t>
            </a:r>
            <a:endParaRPr lang="en-US" sz="2800" dirty="0"/>
          </a:p>
        </p:txBody>
      </p:sp>
      <p:sp>
        <p:nvSpPr>
          <p:cNvPr id="7" name="TextBox 6"/>
          <p:cNvSpPr txBox="1"/>
          <p:nvPr/>
        </p:nvSpPr>
        <p:spPr>
          <a:xfrm>
            <a:off x="1556082" y="4827766"/>
            <a:ext cx="10184518" cy="954107"/>
          </a:xfrm>
          <a:prstGeom prst="rect">
            <a:avLst/>
          </a:prstGeom>
          <a:noFill/>
        </p:spPr>
        <p:txBody>
          <a:bodyPr wrap="square" rtlCol="0">
            <a:spAutoFit/>
          </a:bodyPr>
          <a:lstStyle/>
          <a:p>
            <a:pPr lvl="1"/>
            <a:r>
              <a:rPr lang="en-US" sz="2800" dirty="0"/>
              <a:t>history of the Church who have contributed to what is actually decided at the Councils of the Church, etc.  There are issues that </a:t>
            </a:r>
            <a:r>
              <a:rPr lang="en-US" sz="2800" dirty="0" smtClean="0"/>
              <a:t> </a:t>
            </a:r>
            <a:endParaRPr lang="en-US" sz="2800" dirty="0"/>
          </a:p>
        </p:txBody>
      </p:sp>
      <p:sp>
        <p:nvSpPr>
          <p:cNvPr id="8" name="TextBox 7"/>
          <p:cNvSpPr txBox="1"/>
          <p:nvPr/>
        </p:nvSpPr>
        <p:spPr>
          <a:xfrm>
            <a:off x="1106909" y="3994486"/>
            <a:ext cx="6393720" cy="954107"/>
          </a:xfrm>
          <a:prstGeom prst="rect">
            <a:avLst/>
          </a:prstGeom>
          <a:noFill/>
        </p:spPr>
        <p:txBody>
          <a:bodyPr wrap="square" rtlCol="0">
            <a:spAutoFit/>
          </a:bodyPr>
          <a:lstStyle/>
          <a:p>
            <a:pPr marL="914400" lvl="1" indent="-457200">
              <a:buFont typeface="Courier New" panose="02070309020205020404" pitchFamily="49" charset="0"/>
              <a:buChar char="o"/>
            </a:pPr>
            <a:r>
              <a:rPr lang="en-US" sz="2800" b="1" dirty="0"/>
              <a:t>Theologians and scholars</a:t>
            </a:r>
            <a:r>
              <a:rPr lang="en-US" sz="2800" dirty="0"/>
              <a:t>:  there are many important thinkers in the </a:t>
            </a:r>
          </a:p>
        </p:txBody>
      </p:sp>
    </p:spTree>
    <p:extLst>
      <p:ext uri="{BB962C8B-B14F-4D97-AF65-F5344CB8AC3E}">
        <p14:creationId xmlns:p14="http://schemas.microsoft.com/office/powerpoint/2010/main" val="2037284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29" y="1989221"/>
            <a:ext cx="4239971" cy="2609212"/>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startAt="2"/>
            </a:pPr>
            <a:r>
              <a:rPr lang="en-US" sz="2800" dirty="0" smtClean="0"/>
              <a:t>TRADITION (TEACHING OF THE CHURCH)</a:t>
            </a:r>
            <a:endParaRPr lang="en-US" sz="2800" dirty="0"/>
          </a:p>
        </p:txBody>
      </p:sp>
      <p:sp>
        <p:nvSpPr>
          <p:cNvPr id="6" name="TextBox 5"/>
          <p:cNvSpPr txBox="1"/>
          <p:nvPr/>
        </p:nvSpPr>
        <p:spPr>
          <a:xfrm>
            <a:off x="1106905" y="3096128"/>
            <a:ext cx="6545179" cy="954107"/>
          </a:xfrm>
          <a:prstGeom prst="rect">
            <a:avLst/>
          </a:prstGeom>
          <a:noFill/>
        </p:spPr>
        <p:txBody>
          <a:bodyPr wrap="square" rtlCol="0">
            <a:spAutoFit/>
          </a:bodyPr>
          <a:lstStyle/>
          <a:p>
            <a:pPr marL="457200" lvl="0" indent="-457200">
              <a:buFont typeface="Arial" panose="020B0604020202020204" pitchFamily="34" charset="0"/>
              <a:buChar char="•"/>
            </a:pPr>
            <a:r>
              <a:rPr lang="en-US" sz="2800" b="1" dirty="0"/>
              <a:t>There are different levels of importance to different Church </a:t>
            </a:r>
            <a:r>
              <a:rPr lang="en-US" sz="2800" b="1" dirty="0" smtClean="0"/>
              <a:t>teachings:</a:t>
            </a:r>
            <a:endParaRPr lang="en-US" sz="2800" dirty="0"/>
          </a:p>
        </p:txBody>
      </p:sp>
      <p:sp>
        <p:nvSpPr>
          <p:cNvPr id="7" name="TextBox 6"/>
          <p:cNvSpPr txBox="1"/>
          <p:nvPr/>
        </p:nvSpPr>
        <p:spPr>
          <a:xfrm>
            <a:off x="1556082" y="4827766"/>
            <a:ext cx="10299034" cy="954107"/>
          </a:xfrm>
          <a:prstGeom prst="rect">
            <a:avLst/>
          </a:prstGeom>
          <a:noFill/>
        </p:spPr>
        <p:txBody>
          <a:bodyPr wrap="square" rtlCol="0">
            <a:spAutoFit/>
          </a:bodyPr>
          <a:lstStyle/>
          <a:p>
            <a:pPr lvl="1"/>
            <a:r>
              <a:rPr lang="en-US" sz="2800" dirty="0"/>
              <a:t>these discussions take a while to resolve.  St. Thomas Aquinas, for </a:t>
            </a:r>
            <a:r>
              <a:rPr lang="en-US" sz="2800" dirty="0" smtClean="0"/>
              <a:t>example, whose writings are now considered to be very important</a:t>
            </a:r>
            <a:endParaRPr lang="en-US" sz="2800" dirty="0"/>
          </a:p>
        </p:txBody>
      </p:sp>
      <p:sp>
        <p:nvSpPr>
          <p:cNvPr id="8" name="TextBox 7"/>
          <p:cNvSpPr txBox="1"/>
          <p:nvPr/>
        </p:nvSpPr>
        <p:spPr>
          <a:xfrm>
            <a:off x="1524001" y="3994486"/>
            <a:ext cx="6393720" cy="954107"/>
          </a:xfrm>
          <a:prstGeom prst="rect">
            <a:avLst/>
          </a:prstGeom>
          <a:noFill/>
        </p:spPr>
        <p:txBody>
          <a:bodyPr wrap="square" rtlCol="0">
            <a:spAutoFit/>
          </a:bodyPr>
          <a:lstStyle/>
          <a:p>
            <a:pPr lvl="1"/>
            <a:r>
              <a:rPr lang="en-US" sz="2800" dirty="0"/>
              <a:t>are dealt with over time and involve ongoing discussion.  Sometimes </a:t>
            </a:r>
          </a:p>
        </p:txBody>
      </p:sp>
    </p:spTree>
    <p:extLst>
      <p:ext uri="{BB962C8B-B14F-4D97-AF65-F5344CB8AC3E}">
        <p14:creationId xmlns:p14="http://schemas.microsoft.com/office/powerpoint/2010/main" val="879060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29" y="1989221"/>
            <a:ext cx="4239971" cy="2609212"/>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startAt="2"/>
            </a:pPr>
            <a:r>
              <a:rPr lang="en-US" sz="2800" dirty="0" smtClean="0"/>
              <a:t>TRADITION (TEACHING OF THE CHURCH)</a:t>
            </a:r>
            <a:endParaRPr lang="en-US" sz="2800" dirty="0"/>
          </a:p>
        </p:txBody>
      </p:sp>
      <p:sp>
        <p:nvSpPr>
          <p:cNvPr id="6" name="TextBox 5"/>
          <p:cNvSpPr txBox="1"/>
          <p:nvPr/>
        </p:nvSpPr>
        <p:spPr>
          <a:xfrm>
            <a:off x="1106905" y="3096128"/>
            <a:ext cx="6545179" cy="954107"/>
          </a:xfrm>
          <a:prstGeom prst="rect">
            <a:avLst/>
          </a:prstGeom>
          <a:noFill/>
        </p:spPr>
        <p:txBody>
          <a:bodyPr wrap="square" rtlCol="0">
            <a:spAutoFit/>
          </a:bodyPr>
          <a:lstStyle/>
          <a:p>
            <a:pPr marL="457200" lvl="0" indent="-457200">
              <a:buFont typeface="Arial" panose="020B0604020202020204" pitchFamily="34" charset="0"/>
              <a:buChar char="•"/>
            </a:pPr>
            <a:r>
              <a:rPr lang="en-US" sz="2800" b="1" dirty="0"/>
              <a:t>There are different levels of importance to different Church </a:t>
            </a:r>
            <a:r>
              <a:rPr lang="en-US" sz="2800" b="1" dirty="0" smtClean="0"/>
              <a:t>teachings:</a:t>
            </a:r>
            <a:endParaRPr lang="en-US" sz="2800" dirty="0"/>
          </a:p>
        </p:txBody>
      </p:sp>
      <p:sp>
        <p:nvSpPr>
          <p:cNvPr id="7" name="TextBox 6"/>
          <p:cNvSpPr txBox="1"/>
          <p:nvPr/>
        </p:nvSpPr>
        <p:spPr>
          <a:xfrm>
            <a:off x="1556082" y="4827766"/>
            <a:ext cx="10299034" cy="523220"/>
          </a:xfrm>
          <a:prstGeom prst="rect">
            <a:avLst/>
          </a:prstGeom>
          <a:noFill/>
        </p:spPr>
        <p:txBody>
          <a:bodyPr wrap="square" rtlCol="0">
            <a:spAutoFit/>
          </a:bodyPr>
          <a:lstStyle/>
          <a:p>
            <a:pPr lvl="1"/>
            <a:r>
              <a:rPr lang="en-US" sz="2800" dirty="0" smtClean="0"/>
              <a:t>Lifetime.</a:t>
            </a:r>
            <a:endParaRPr lang="en-US" sz="2800" dirty="0"/>
          </a:p>
        </p:txBody>
      </p:sp>
      <p:sp>
        <p:nvSpPr>
          <p:cNvPr id="8" name="TextBox 7"/>
          <p:cNvSpPr txBox="1"/>
          <p:nvPr/>
        </p:nvSpPr>
        <p:spPr>
          <a:xfrm>
            <a:off x="1524001" y="3994486"/>
            <a:ext cx="6393720" cy="954107"/>
          </a:xfrm>
          <a:prstGeom prst="rect">
            <a:avLst/>
          </a:prstGeom>
          <a:noFill/>
        </p:spPr>
        <p:txBody>
          <a:bodyPr wrap="square" rtlCol="0">
            <a:spAutoFit/>
          </a:bodyPr>
          <a:lstStyle/>
          <a:p>
            <a:pPr lvl="1"/>
            <a:r>
              <a:rPr lang="en-US" sz="2800" dirty="0"/>
              <a:t>to the Church, once had his works banned by the Church during </a:t>
            </a:r>
            <a:r>
              <a:rPr lang="en-US" sz="2800" dirty="0" smtClean="0"/>
              <a:t>his</a:t>
            </a:r>
            <a:endParaRPr lang="en-US" sz="2800" dirty="0"/>
          </a:p>
        </p:txBody>
      </p:sp>
    </p:spTree>
    <p:extLst>
      <p:ext uri="{BB962C8B-B14F-4D97-AF65-F5344CB8AC3E}">
        <p14:creationId xmlns:p14="http://schemas.microsoft.com/office/powerpoint/2010/main" val="2604018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29" y="1989221"/>
            <a:ext cx="4239971" cy="2609212"/>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startAt="2"/>
            </a:pPr>
            <a:r>
              <a:rPr lang="en-US" sz="2800" dirty="0" smtClean="0"/>
              <a:t>TRADITION (TEACHING OF THE CHURCH)</a:t>
            </a:r>
            <a:endParaRPr lang="en-US" sz="2800" dirty="0"/>
          </a:p>
        </p:txBody>
      </p:sp>
      <p:sp>
        <p:nvSpPr>
          <p:cNvPr id="6" name="TextBox 5"/>
          <p:cNvSpPr txBox="1"/>
          <p:nvPr/>
        </p:nvSpPr>
        <p:spPr>
          <a:xfrm>
            <a:off x="1106905" y="3096128"/>
            <a:ext cx="6545179" cy="954107"/>
          </a:xfrm>
          <a:prstGeom prst="rect">
            <a:avLst/>
          </a:prstGeom>
          <a:noFill/>
        </p:spPr>
        <p:txBody>
          <a:bodyPr wrap="square" rtlCol="0">
            <a:spAutoFit/>
          </a:bodyPr>
          <a:lstStyle/>
          <a:p>
            <a:pPr marL="457200" lvl="0" indent="-457200">
              <a:buFont typeface="Arial" panose="020B0604020202020204" pitchFamily="34" charset="0"/>
              <a:buChar char="•"/>
            </a:pPr>
            <a:r>
              <a:rPr lang="en-US" sz="2800" b="1" dirty="0"/>
              <a:t>There are different levels of importance to different Church </a:t>
            </a:r>
            <a:r>
              <a:rPr lang="en-US" sz="2800" b="1" dirty="0" smtClean="0"/>
              <a:t>teachings:</a:t>
            </a:r>
            <a:endParaRPr lang="en-US" sz="2800" dirty="0"/>
          </a:p>
        </p:txBody>
      </p:sp>
      <p:sp>
        <p:nvSpPr>
          <p:cNvPr id="7" name="TextBox 6"/>
          <p:cNvSpPr txBox="1"/>
          <p:nvPr/>
        </p:nvSpPr>
        <p:spPr>
          <a:xfrm>
            <a:off x="1556082" y="4827766"/>
            <a:ext cx="10184518" cy="954107"/>
          </a:xfrm>
          <a:prstGeom prst="rect">
            <a:avLst/>
          </a:prstGeom>
          <a:noFill/>
        </p:spPr>
        <p:txBody>
          <a:bodyPr wrap="square" rtlCol="0">
            <a:spAutoFit/>
          </a:bodyPr>
          <a:lstStyle/>
          <a:p>
            <a:pPr lvl="1"/>
            <a:r>
              <a:rPr lang="en-US" sz="2800" dirty="0"/>
              <a:t>the life of the Church.  The Church is not only a matter of the Holy Spirit </a:t>
            </a:r>
            <a:r>
              <a:rPr lang="en-US" sz="2800" dirty="0" smtClean="0"/>
              <a:t>telling the leaders of our Church what to do. Indeed, the</a:t>
            </a:r>
            <a:endParaRPr lang="en-US" sz="2800" dirty="0"/>
          </a:p>
        </p:txBody>
      </p:sp>
      <p:sp>
        <p:nvSpPr>
          <p:cNvPr id="8" name="TextBox 7"/>
          <p:cNvSpPr txBox="1"/>
          <p:nvPr/>
        </p:nvSpPr>
        <p:spPr>
          <a:xfrm>
            <a:off x="1106909" y="3994486"/>
            <a:ext cx="6393720" cy="954107"/>
          </a:xfrm>
          <a:prstGeom prst="rect">
            <a:avLst/>
          </a:prstGeom>
          <a:noFill/>
        </p:spPr>
        <p:txBody>
          <a:bodyPr wrap="square" rtlCol="0">
            <a:spAutoFit/>
          </a:bodyPr>
          <a:lstStyle/>
          <a:p>
            <a:pPr marL="914400" lvl="1" indent="-457200">
              <a:buFont typeface="Courier New" panose="02070309020205020404" pitchFamily="49" charset="0"/>
              <a:buChar char="o"/>
            </a:pPr>
            <a:r>
              <a:rPr lang="en-US" sz="2800" b="1" dirty="0"/>
              <a:t>Everybody</a:t>
            </a:r>
            <a:r>
              <a:rPr lang="en-US" sz="2800" dirty="0"/>
              <a:t>:  You and I are called to bring our own prayers and ideas </a:t>
            </a:r>
            <a:r>
              <a:rPr lang="en-US" sz="2800" dirty="0" smtClean="0"/>
              <a:t>into</a:t>
            </a:r>
            <a:endParaRPr lang="en-US" sz="2800" dirty="0"/>
          </a:p>
        </p:txBody>
      </p:sp>
    </p:spTree>
    <p:extLst>
      <p:ext uri="{BB962C8B-B14F-4D97-AF65-F5344CB8AC3E}">
        <p14:creationId xmlns:p14="http://schemas.microsoft.com/office/powerpoint/2010/main" val="737161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29" y="1989221"/>
            <a:ext cx="4239971" cy="2609212"/>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startAt="2"/>
            </a:pPr>
            <a:r>
              <a:rPr lang="en-US" sz="2800" dirty="0" smtClean="0"/>
              <a:t>TRADITION (TEACHING OF THE CHURCH)</a:t>
            </a:r>
            <a:endParaRPr lang="en-US" sz="2800" dirty="0"/>
          </a:p>
        </p:txBody>
      </p:sp>
      <p:sp>
        <p:nvSpPr>
          <p:cNvPr id="6" name="TextBox 5"/>
          <p:cNvSpPr txBox="1"/>
          <p:nvPr/>
        </p:nvSpPr>
        <p:spPr>
          <a:xfrm>
            <a:off x="1106905" y="3096128"/>
            <a:ext cx="6545179" cy="954107"/>
          </a:xfrm>
          <a:prstGeom prst="rect">
            <a:avLst/>
          </a:prstGeom>
          <a:noFill/>
        </p:spPr>
        <p:txBody>
          <a:bodyPr wrap="square" rtlCol="0">
            <a:spAutoFit/>
          </a:bodyPr>
          <a:lstStyle/>
          <a:p>
            <a:pPr marL="457200" lvl="0" indent="-457200">
              <a:buFont typeface="Arial" panose="020B0604020202020204" pitchFamily="34" charset="0"/>
              <a:buChar char="•"/>
            </a:pPr>
            <a:r>
              <a:rPr lang="en-US" sz="2800" b="1" dirty="0"/>
              <a:t>There are different levels of importance to different Church </a:t>
            </a:r>
            <a:r>
              <a:rPr lang="en-US" sz="2800" b="1" dirty="0" smtClean="0"/>
              <a:t>teachings:</a:t>
            </a:r>
            <a:endParaRPr lang="en-US" sz="2800" dirty="0"/>
          </a:p>
        </p:txBody>
      </p:sp>
      <p:sp>
        <p:nvSpPr>
          <p:cNvPr id="7" name="TextBox 6"/>
          <p:cNvSpPr txBox="1"/>
          <p:nvPr/>
        </p:nvSpPr>
        <p:spPr>
          <a:xfrm>
            <a:off x="1556082" y="4827766"/>
            <a:ext cx="10299034" cy="954107"/>
          </a:xfrm>
          <a:prstGeom prst="rect">
            <a:avLst/>
          </a:prstGeom>
          <a:noFill/>
        </p:spPr>
        <p:txBody>
          <a:bodyPr wrap="square" rtlCol="0">
            <a:spAutoFit/>
          </a:bodyPr>
          <a:lstStyle/>
          <a:p>
            <a:pPr lvl="1"/>
            <a:r>
              <a:rPr lang="en-US" sz="2800" dirty="0"/>
              <a:t>from regular individuals like you and me</a:t>
            </a:r>
            <a:r>
              <a:rPr lang="en-US" sz="2800" dirty="0" smtClean="0"/>
              <a:t>. There have been many examples of the Holy Spirit working through the People of God</a:t>
            </a:r>
            <a:endParaRPr lang="en-US" sz="2800" dirty="0"/>
          </a:p>
        </p:txBody>
      </p:sp>
      <p:sp>
        <p:nvSpPr>
          <p:cNvPr id="8" name="TextBox 7"/>
          <p:cNvSpPr txBox="1"/>
          <p:nvPr/>
        </p:nvSpPr>
        <p:spPr>
          <a:xfrm>
            <a:off x="1524001" y="3994486"/>
            <a:ext cx="6393720" cy="954107"/>
          </a:xfrm>
          <a:prstGeom prst="rect">
            <a:avLst/>
          </a:prstGeom>
          <a:noFill/>
        </p:spPr>
        <p:txBody>
          <a:bodyPr wrap="square" rtlCol="0">
            <a:spAutoFit/>
          </a:bodyPr>
          <a:lstStyle/>
          <a:p>
            <a:pPr lvl="1"/>
            <a:r>
              <a:rPr lang="en-US" sz="2800" dirty="0"/>
              <a:t>history of the Church is filled with initiatives and reforms that have </a:t>
            </a:r>
            <a:r>
              <a:rPr lang="en-US" sz="2800" dirty="0" smtClean="0"/>
              <a:t>come</a:t>
            </a:r>
            <a:endParaRPr lang="en-US" sz="2800" dirty="0"/>
          </a:p>
        </p:txBody>
      </p:sp>
    </p:spTree>
    <p:extLst>
      <p:ext uri="{BB962C8B-B14F-4D97-AF65-F5344CB8AC3E}">
        <p14:creationId xmlns:p14="http://schemas.microsoft.com/office/powerpoint/2010/main" val="3369209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29" y="1989221"/>
            <a:ext cx="4239971" cy="2609212"/>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startAt="2"/>
            </a:pPr>
            <a:r>
              <a:rPr lang="en-US" sz="2800" dirty="0" smtClean="0"/>
              <a:t>TRADITION (TEACHING OF THE CHURCH)</a:t>
            </a:r>
            <a:endParaRPr lang="en-US" sz="2800" dirty="0"/>
          </a:p>
        </p:txBody>
      </p:sp>
      <p:sp>
        <p:nvSpPr>
          <p:cNvPr id="6" name="TextBox 5"/>
          <p:cNvSpPr txBox="1"/>
          <p:nvPr/>
        </p:nvSpPr>
        <p:spPr>
          <a:xfrm>
            <a:off x="1106905" y="3096128"/>
            <a:ext cx="6545179" cy="954107"/>
          </a:xfrm>
          <a:prstGeom prst="rect">
            <a:avLst/>
          </a:prstGeom>
          <a:noFill/>
        </p:spPr>
        <p:txBody>
          <a:bodyPr wrap="square" rtlCol="0">
            <a:spAutoFit/>
          </a:bodyPr>
          <a:lstStyle/>
          <a:p>
            <a:pPr marL="457200" lvl="0" indent="-457200">
              <a:buFont typeface="Arial" panose="020B0604020202020204" pitchFamily="34" charset="0"/>
              <a:buChar char="•"/>
            </a:pPr>
            <a:r>
              <a:rPr lang="en-US" sz="2800" b="1" dirty="0"/>
              <a:t>There are different levels of importance to different Church </a:t>
            </a:r>
            <a:r>
              <a:rPr lang="en-US" sz="2800" b="1" dirty="0" smtClean="0"/>
              <a:t>teachings:</a:t>
            </a:r>
            <a:endParaRPr lang="en-US" sz="2800" dirty="0"/>
          </a:p>
        </p:txBody>
      </p:sp>
      <p:sp>
        <p:nvSpPr>
          <p:cNvPr id="7" name="TextBox 6"/>
          <p:cNvSpPr txBox="1"/>
          <p:nvPr/>
        </p:nvSpPr>
        <p:spPr>
          <a:xfrm>
            <a:off x="1556082" y="4827766"/>
            <a:ext cx="10299034" cy="954107"/>
          </a:xfrm>
          <a:prstGeom prst="rect">
            <a:avLst/>
          </a:prstGeom>
          <a:noFill/>
        </p:spPr>
        <p:txBody>
          <a:bodyPr wrap="square" rtlCol="0">
            <a:spAutoFit/>
          </a:bodyPr>
          <a:lstStyle/>
          <a:p>
            <a:pPr lvl="1"/>
            <a:r>
              <a:rPr lang="en-US" sz="2800" dirty="0" smtClean="0"/>
              <a:t>The Vatican II documents, in “The Dogmatic Constitution on the Church” (“Lumen </a:t>
            </a:r>
            <a:r>
              <a:rPr lang="en-US" sz="2800" dirty="0" err="1" smtClean="0"/>
              <a:t>Gentium</a:t>
            </a:r>
            <a:r>
              <a:rPr lang="en-US" sz="2800" dirty="0" smtClean="0"/>
              <a:t>”) #37:</a:t>
            </a:r>
            <a:endParaRPr lang="en-US" sz="2800" dirty="0"/>
          </a:p>
        </p:txBody>
      </p:sp>
      <p:sp>
        <p:nvSpPr>
          <p:cNvPr id="8" name="TextBox 7"/>
          <p:cNvSpPr txBox="1"/>
          <p:nvPr/>
        </p:nvSpPr>
        <p:spPr>
          <a:xfrm>
            <a:off x="1524001" y="3994486"/>
            <a:ext cx="6393720" cy="954107"/>
          </a:xfrm>
          <a:prstGeom prst="rect">
            <a:avLst/>
          </a:prstGeom>
          <a:noFill/>
        </p:spPr>
        <p:txBody>
          <a:bodyPr wrap="square" rtlCol="0">
            <a:spAutoFit/>
          </a:bodyPr>
          <a:lstStyle/>
          <a:p>
            <a:pPr lvl="1"/>
            <a:r>
              <a:rPr lang="en-US" sz="2800" dirty="0" smtClean="0"/>
              <a:t>(that’s you and me) through the centuries. Indeed, as was written in</a:t>
            </a:r>
            <a:endParaRPr lang="en-US" sz="2800" dirty="0"/>
          </a:p>
        </p:txBody>
      </p:sp>
    </p:spTree>
    <p:extLst>
      <p:ext uri="{BB962C8B-B14F-4D97-AF65-F5344CB8AC3E}">
        <p14:creationId xmlns:p14="http://schemas.microsoft.com/office/powerpoint/2010/main" val="90148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29" y="1989221"/>
            <a:ext cx="4239971" cy="2609212"/>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startAt="2"/>
            </a:pPr>
            <a:r>
              <a:rPr lang="en-US" sz="2800" dirty="0" smtClean="0"/>
              <a:t>TRADITION (TEACHING OF THE CHURCH)</a:t>
            </a:r>
            <a:endParaRPr lang="en-US" sz="2800" dirty="0"/>
          </a:p>
        </p:txBody>
      </p:sp>
      <p:sp>
        <p:nvSpPr>
          <p:cNvPr id="6" name="TextBox 5"/>
          <p:cNvSpPr txBox="1"/>
          <p:nvPr/>
        </p:nvSpPr>
        <p:spPr>
          <a:xfrm>
            <a:off x="1106905" y="3096128"/>
            <a:ext cx="6545179" cy="954107"/>
          </a:xfrm>
          <a:prstGeom prst="rect">
            <a:avLst/>
          </a:prstGeom>
          <a:noFill/>
        </p:spPr>
        <p:txBody>
          <a:bodyPr wrap="square" rtlCol="0">
            <a:spAutoFit/>
          </a:bodyPr>
          <a:lstStyle/>
          <a:p>
            <a:pPr marL="457200" lvl="0" indent="-457200">
              <a:buFont typeface="Arial" panose="020B0604020202020204" pitchFamily="34" charset="0"/>
              <a:buChar char="•"/>
            </a:pPr>
            <a:r>
              <a:rPr lang="en-US" sz="2800" b="1" dirty="0"/>
              <a:t>There are different levels of importance to different Church </a:t>
            </a:r>
            <a:r>
              <a:rPr lang="en-US" sz="2800" b="1" dirty="0" smtClean="0"/>
              <a:t>teachings:</a:t>
            </a:r>
            <a:endParaRPr lang="en-US" sz="2800" dirty="0"/>
          </a:p>
        </p:txBody>
      </p:sp>
      <p:sp>
        <p:nvSpPr>
          <p:cNvPr id="7" name="TextBox 6"/>
          <p:cNvSpPr txBox="1"/>
          <p:nvPr/>
        </p:nvSpPr>
        <p:spPr>
          <a:xfrm>
            <a:off x="1556082" y="4827766"/>
            <a:ext cx="10299034" cy="1384995"/>
          </a:xfrm>
          <a:prstGeom prst="rect">
            <a:avLst/>
          </a:prstGeom>
          <a:noFill/>
        </p:spPr>
        <p:txBody>
          <a:bodyPr wrap="square" rtlCol="0">
            <a:spAutoFit/>
          </a:bodyPr>
          <a:lstStyle/>
          <a:p>
            <a:pPr lvl="1"/>
            <a:r>
              <a:rPr lang="en-US" sz="2800" i="1" dirty="0" smtClean="0"/>
              <a:t>They have the laity are empowered – indeed sometimes obliged – to manifest their opinion on those things which pertain to the good of the Church …</a:t>
            </a:r>
            <a:endParaRPr lang="en-US" sz="2800" i="1" dirty="0"/>
          </a:p>
        </p:txBody>
      </p:sp>
      <p:sp>
        <p:nvSpPr>
          <p:cNvPr id="8" name="TextBox 7"/>
          <p:cNvSpPr txBox="1"/>
          <p:nvPr/>
        </p:nvSpPr>
        <p:spPr>
          <a:xfrm>
            <a:off x="1524001" y="3994486"/>
            <a:ext cx="6393720" cy="954107"/>
          </a:xfrm>
          <a:prstGeom prst="rect">
            <a:avLst/>
          </a:prstGeom>
          <a:noFill/>
        </p:spPr>
        <p:txBody>
          <a:bodyPr wrap="square" rtlCol="0">
            <a:spAutoFit/>
          </a:bodyPr>
          <a:lstStyle/>
          <a:p>
            <a:pPr lvl="1"/>
            <a:r>
              <a:rPr lang="en-US" sz="2800" i="1" dirty="0" smtClean="0"/>
              <a:t>By reason of the knowledge, competence or pre-eminence which</a:t>
            </a:r>
            <a:endParaRPr lang="en-US" sz="2800" i="1" dirty="0"/>
          </a:p>
        </p:txBody>
      </p:sp>
    </p:spTree>
    <p:extLst>
      <p:ext uri="{BB962C8B-B14F-4D97-AF65-F5344CB8AC3E}">
        <p14:creationId xmlns:p14="http://schemas.microsoft.com/office/powerpoint/2010/main" val="2077751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0582" y="2441958"/>
            <a:ext cx="5136935" cy="2884021"/>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First of all, when we speak about Heaven and Hell:</a:t>
            </a:r>
            <a:endParaRPr lang="en-US" sz="2800" b="1" dirty="0"/>
          </a:p>
        </p:txBody>
      </p:sp>
      <p:sp>
        <p:nvSpPr>
          <p:cNvPr id="9" name="TextBox 8"/>
          <p:cNvSpPr txBox="1"/>
          <p:nvPr/>
        </p:nvSpPr>
        <p:spPr>
          <a:xfrm>
            <a:off x="589183" y="2069431"/>
            <a:ext cx="6010362" cy="1384995"/>
          </a:xfrm>
          <a:prstGeom prst="rect">
            <a:avLst/>
          </a:prstGeom>
          <a:noFill/>
        </p:spPr>
        <p:txBody>
          <a:bodyPr wrap="square" rtlCol="0">
            <a:spAutoFit/>
          </a:bodyPr>
          <a:lstStyle/>
          <a:p>
            <a:r>
              <a:rPr lang="en-US" sz="2800" dirty="0"/>
              <a:t>Jesus also uses images of “unquenchable fire” or a fiery furnace to describe hell (Mt 13:41-42),</a:t>
            </a:r>
          </a:p>
        </p:txBody>
      </p:sp>
    </p:spTree>
    <p:extLst>
      <p:ext uri="{BB962C8B-B14F-4D97-AF65-F5344CB8AC3E}">
        <p14:creationId xmlns:p14="http://schemas.microsoft.com/office/powerpoint/2010/main" val="395718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29" y="1989221"/>
            <a:ext cx="4239971" cy="2609212"/>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a:t>THE </a:t>
            </a:r>
            <a:r>
              <a:rPr lang="en-US" sz="2800" b="1" i="1" dirty="0"/>
              <a:t>SOURCES</a:t>
            </a:r>
            <a:r>
              <a:rPr lang="en-US" sz="2800" b="1" dirty="0"/>
              <a:t> OF CATHOLIC BELIEFS ABOUT WHAT IS MORAL</a:t>
            </a:r>
            <a:r>
              <a:rPr lang="en-US" sz="2800" b="1" dirty="0" smtClean="0"/>
              <a:t>:</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marL="514350" lvl="0" indent="-514350">
              <a:buFont typeface="+mj-lt"/>
              <a:buAutoNum type="arabicPeriod" startAt="3"/>
            </a:pPr>
            <a:r>
              <a:rPr lang="en-US" sz="2800" dirty="0" smtClean="0"/>
              <a:t>NATURAL LAW</a:t>
            </a:r>
            <a:endParaRPr lang="en-US" sz="2800" dirty="0"/>
          </a:p>
        </p:txBody>
      </p:sp>
      <p:sp>
        <p:nvSpPr>
          <p:cNvPr id="6" name="TextBox 5"/>
          <p:cNvSpPr txBox="1"/>
          <p:nvPr/>
        </p:nvSpPr>
        <p:spPr>
          <a:xfrm>
            <a:off x="1106905" y="3096128"/>
            <a:ext cx="6545179" cy="954107"/>
          </a:xfrm>
          <a:prstGeom prst="rect">
            <a:avLst/>
          </a:prstGeom>
          <a:noFill/>
        </p:spPr>
        <p:txBody>
          <a:bodyPr wrap="square" rtlCol="0">
            <a:spAutoFit/>
          </a:bodyPr>
          <a:lstStyle/>
          <a:p>
            <a:pPr marL="457200" lvl="0" indent="-457200">
              <a:buFont typeface="Arial" panose="020B0604020202020204" pitchFamily="34" charset="0"/>
              <a:buChar char="•"/>
            </a:pPr>
            <a:r>
              <a:rPr lang="en-US" sz="2800" dirty="0" smtClean="0"/>
              <a:t>Catholics look at God’s Creation to tell us of God’s intentions.</a:t>
            </a:r>
            <a:endParaRPr lang="en-US" sz="2800" dirty="0"/>
          </a:p>
        </p:txBody>
      </p:sp>
    </p:spTree>
    <p:extLst>
      <p:ext uri="{BB962C8B-B14F-4D97-AF65-F5344CB8AC3E}">
        <p14:creationId xmlns:p14="http://schemas.microsoft.com/office/powerpoint/2010/main" val="200049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29" y="2106636"/>
            <a:ext cx="4239971" cy="2374383"/>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PERSONAL CONSCIENCE:</a:t>
            </a:r>
            <a:endParaRPr lang="en-US" sz="2800" dirty="0"/>
          </a:p>
        </p:txBody>
      </p:sp>
      <p:sp>
        <p:nvSpPr>
          <p:cNvPr id="6" name="TextBox 5"/>
          <p:cNvSpPr txBox="1"/>
          <p:nvPr/>
        </p:nvSpPr>
        <p:spPr>
          <a:xfrm>
            <a:off x="637311" y="3096128"/>
            <a:ext cx="6863318" cy="1815882"/>
          </a:xfrm>
          <a:prstGeom prst="rect">
            <a:avLst/>
          </a:prstGeom>
          <a:noFill/>
        </p:spPr>
        <p:txBody>
          <a:bodyPr wrap="square" rtlCol="0">
            <a:spAutoFit/>
          </a:bodyPr>
          <a:lstStyle/>
          <a:p>
            <a:pPr lvl="0"/>
            <a:r>
              <a:rPr lang="en-US" sz="2800" dirty="0"/>
              <a:t>Using the guides of Scripture, Tradition and Natural Law, Catholics are then called to have a “formed and informed conscience” as they make their moral decisions. </a:t>
            </a:r>
          </a:p>
        </p:txBody>
      </p:sp>
    </p:spTree>
    <p:extLst>
      <p:ext uri="{BB962C8B-B14F-4D97-AF65-F5344CB8AC3E}">
        <p14:creationId xmlns:p14="http://schemas.microsoft.com/office/powerpoint/2010/main" val="662636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141" y="1989221"/>
            <a:ext cx="3920946" cy="2609212"/>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PERSONAL CONSCIENCE:</a:t>
            </a:r>
            <a:endParaRPr lang="en-US" sz="2800" dirty="0"/>
          </a:p>
        </p:txBody>
      </p:sp>
      <p:sp>
        <p:nvSpPr>
          <p:cNvPr id="6" name="TextBox 5"/>
          <p:cNvSpPr txBox="1"/>
          <p:nvPr/>
        </p:nvSpPr>
        <p:spPr>
          <a:xfrm>
            <a:off x="637311" y="3096128"/>
            <a:ext cx="6863318" cy="1815882"/>
          </a:xfrm>
          <a:prstGeom prst="rect">
            <a:avLst/>
          </a:prstGeom>
          <a:noFill/>
        </p:spPr>
        <p:txBody>
          <a:bodyPr wrap="square" rtlCol="0">
            <a:spAutoFit/>
          </a:bodyPr>
          <a:lstStyle/>
          <a:p>
            <a:pPr lvl="0"/>
            <a:r>
              <a:rPr lang="en-US" sz="2800" b="1" dirty="0"/>
              <a:t>A “formed and informed” conscience </a:t>
            </a:r>
            <a:r>
              <a:rPr lang="en-US" sz="2800" dirty="0"/>
              <a:t>would be one where the Catholic truly struggled to understand what the Church was teaching and why, over time.</a:t>
            </a:r>
          </a:p>
        </p:txBody>
      </p:sp>
    </p:spTree>
    <p:extLst>
      <p:ext uri="{BB962C8B-B14F-4D97-AF65-F5344CB8AC3E}">
        <p14:creationId xmlns:p14="http://schemas.microsoft.com/office/powerpoint/2010/main" val="3833775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7516" y="1500724"/>
            <a:ext cx="2679031" cy="3375579"/>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PERSONAL CONSCIENCE:</a:t>
            </a:r>
            <a:endParaRPr lang="en-US" sz="2800" dirty="0"/>
          </a:p>
        </p:txBody>
      </p:sp>
      <p:sp>
        <p:nvSpPr>
          <p:cNvPr id="6" name="TextBox 5"/>
          <p:cNvSpPr txBox="1"/>
          <p:nvPr/>
        </p:nvSpPr>
        <p:spPr>
          <a:xfrm>
            <a:off x="561470" y="3096128"/>
            <a:ext cx="6863318" cy="1815882"/>
          </a:xfrm>
          <a:prstGeom prst="rect">
            <a:avLst/>
          </a:prstGeom>
          <a:noFill/>
        </p:spPr>
        <p:txBody>
          <a:bodyPr wrap="square" rtlCol="0">
            <a:spAutoFit/>
          </a:bodyPr>
          <a:lstStyle/>
          <a:p>
            <a:pPr lvl="0"/>
            <a:r>
              <a:rPr lang="en-US" sz="2800" b="1" dirty="0"/>
              <a:t>But there is, for Catholics, an element of the personal in making a moral decision: </a:t>
            </a:r>
            <a:r>
              <a:rPr lang="en-US" sz="2800" dirty="0"/>
              <a:t> St. Thomas Aquinas, the greatest Moral theologian of the Middle Ages, said that </a:t>
            </a:r>
            <a:r>
              <a:rPr lang="en-US" sz="2800" dirty="0" smtClean="0"/>
              <a:t>the</a:t>
            </a:r>
            <a:endParaRPr lang="en-US" sz="2800" dirty="0"/>
          </a:p>
        </p:txBody>
      </p:sp>
      <p:sp>
        <p:nvSpPr>
          <p:cNvPr id="7" name="TextBox 6"/>
          <p:cNvSpPr txBox="1"/>
          <p:nvPr/>
        </p:nvSpPr>
        <p:spPr>
          <a:xfrm>
            <a:off x="561470" y="4796592"/>
            <a:ext cx="10991905" cy="800219"/>
          </a:xfrm>
          <a:prstGeom prst="rect">
            <a:avLst/>
          </a:prstGeom>
          <a:noFill/>
        </p:spPr>
        <p:txBody>
          <a:bodyPr wrap="square" rtlCol="0">
            <a:spAutoFit/>
          </a:bodyPr>
          <a:lstStyle/>
          <a:p>
            <a:pPr lvl="0"/>
            <a:r>
              <a:rPr lang="en-US" sz="2800" dirty="0"/>
              <a:t>personal conscience is central to the moral decision-making of Christians</a:t>
            </a:r>
            <a:r>
              <a:rPr lang="en-US" dirty="0"/>
              <a:t>.</a:t>
            </a:r>
          </a:p>
          <a:p>
            <a:endParaRPr lang="en-US" dirty="0"/>
          </a:p>
        </p:txBody>
      </p:sp>
    </p:spTree>
    <p:extLst>
      <p:ext uri="{BB962C8B-B14F-4D97-AF65-F5344CB8AC3E}">
        <p14:creationId xmlns:p14="http://schemas.microsoft.com/office/powerpoint/2010/main" val="3420198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7516" y="1500724"/>
            <a:ext cx="2679031" cy="3375579"/>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PERSONAL CONSCIENCE:</a:t>
            </a:r>
            <a:endParaRPr lang="en-US" sz="2800" dirty="0"/>
          </a:p>
        </p:txBody>
      </p:sp>
      <p:sp>
        <p:nvSpPr>
          <p:cNvPr id="6" name="TextBox 5"/>
          <p:cNvSpPr txBox="1"/>
          <p:nvPr/>
        </p:nvSpPr>
        <p:spPr>
          <a:xfrm>
            <a:off x="561470" y="3096128"/>
            <a:ext cx="7636046" cy="1815882"/>
          </a:xfrm>
          <a:prstGeom prst="rect">
            <a:avLst/>
          </a:prstGeom>
          <a:noFill/>
        </p:spPr>
        <p:txBody>
          <a:bodyPr wrap="square" rtlCol="0">
            <a:spAutoFit/>
          </a:bodyPr>
          <a:lstStyle/>
          <a:p>
            <a:pPr lvl="0"/>
            <a:r>
              <a:rPr lang="en-US" sz="2800" dirty="0"/>
              <a:t>But this must be a “formed and informed” conscience:  That is, we need to really understand and reflect upon what our faith is telling us.  We can’t just dismiss the Bible, Church, etc. but </a:t>
            </a:r>
            <a:r>
              <a:rPr lang="en-US" sz="2800" dirty="0" smtClean="0"/>
              <a:t>take</a:t>
            </a:r>
            <a:endParaRPr lang="en-US" sz="2800" dirty="0"/>
          </a:p>
        </p:txBody>
      </p:sp>
      <p:sp>
        <p:nvSpPr>
          <p:cNvPr id="7" name="TextBox 6"/>
          <p:cNvSpPr txBox="1"/>
          <p:nvPr/>
        </p:nvSpPr>
        <p:spPr>
          <a:xfrm>
            <a:off x="561470" y="4876802"/>
            <a:ext cx="10991905" cy="1231106"/>
          </a:xfrm>
          <a:prstGeom prst="rect">
            <a:avLst/>
          </a:prstGeom>
          <a:noFill/>
        </p:spPr>
        <p:txBody>
          <a:bodyPr wrap="square" rtlCol="0">
            <a:spAutoFit/>
          </a:bodyPr>
          <a:lstStyle/>
          <a:p>
            <a:pPr lvl="0"/>
            <a:r>
              <a:rPr lang="en-US" sz="2800" dirty="0"/>
              <a:t>them seriously, </a:t>
            </a:r>
            <a:r>
              <a:rPr lang="en-US" sz="2800" b="1" dirty="0"/>
              <a:t>and not only take seriously the mores of our own generation and time.</a:t>
            </a:r>
            <a:r>
              <a:rPr lang="en-US" sz="2800" dirty="0"/>
              <a:t> </a:t>
            </a:r>
          </a:p>
          <a:p>
            <a:endParaRPr lang="en-US" dirty="0"/>
          </a:p>
        </p:txBody>
      </p:sp>
    </p:spTree>
    <p:extLst>
      <p:ext uri="{BB962C8B-B14F-4D97-AF65-F5344CB8AC3E}">
        <p14:creationId xmlns:p14="http://schemas.microsoft.com/office/powerpoint/2010/main" val="4017778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7689" y="2141225"/>
            <a:ext cx="3880273" cy="2687449"/>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PERSONAL CONSCIENCE:</a:t>
            </a:r>
            <a:endParaRPr lang="en-US" sz="2800" dirty="0"/>
          </a:p>
        </p:txBody>
      </p:sp>
      <p:sp>
        <p:nvSpPr>
          <p:cNvPr id="6" name="TextBox 5"/>
          <p:cNvSpPr txBox="1"/>
          <p:nvPr/>
        </p:nvSpPr>
        <p:spPr>
          <a:xfrm>
            <a:off x="561470" y="3096128"/>
            <a:ext cx="7636046" cy="954107"/>
          </a:xfrm>
          <a:prstGeom prst="rect">
            <a:avLst/>
          </a:prstGeom>
          <a:noFill/>
        </p:spPr>
        <p:txBody>
          <a:bodyPr wrap="square" rtlCol="0">
            <a:spAutoFit/>
          </a:bodyPr>
          <a:lstStyle/>
          <a:p>
            <a:pPr lvl="0"/>
            <a:r>
              <a:rPr lang="en-US" sz="2800" dirty="0"/>
              <a:t>But every Catholic struggles with at least one issue of Catholic moral teaching. </a:t>
            </a:r>
          </a:p>
        </p:txBody>
      </p:sp>
    </p:spTree>
    <p:extLst>
      <p:ext uri="{BB962C8B-B14F-4D97-AF65-F5344CB8AC3E}">
        <p14:creationId xmlns:p14="http://schemas.microsoft.com/office/powerpoint/2010/main" val="3615404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7689" y="2141225"/>
            <a:ext cx="3880273" cy="2687449"/>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PERSONAL CONSCIENCE:</a:t>
            </a:r>
            <a:endParaRPr lang="en-US" sz="2800" dirty="0"/>
          </a:p>
        </p:txBody>
      </p:sp>
      <p:sp>
        <p:nvSpPr>
          <p:cNvPr id="6" name="TextBox 5"/>
          <p:cNvSpPr txBox="1"/>
          <p:nvPr/>
        </p:nvSpPr>
        <p:spPr>
          <a:xfrm>
            <a:off x="561470" y="3096128"/>
            <a:ext cx="7636046" cy="1815882"/>
          </a:xfrm>
          <a:prstGeom prst="rect">
            <a:avLst/>
          </a:prstGeom>
          <a:noFill/>
        </p:spPr>
        <p:txBody>
          <a:bodyPr wrap="square" rtlCol="0">
            <a:spAutoFit/>
          </a:bodyPr>
          <a:lstStyle/>
          <a:p>
            <a:pPr lvl="0"/>
            <a:r>
              <a:rPr lang="en-US" sz="2800" dirty="0"/>
              <a:t>If that happens, we do try to not just “dismiss” the Church, but, on the other hand, we may disagree and that doesn’t mean we should leave the Church or are bad people. </a:t>
            </a:r>
          </a:p>
        </p:txBody>
      </p:sp>
    </p:spTree>
    <p:extLst>
      <p:ext uri="{BB962C8B-B14F-4D97-AF65-F5344CB8AC3E}">
        <p14:creationId xmlns:p14="http://schemas.microsoft.com/office/powerpoint/2010/main" val="3423773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1325" y="1147027"/>
            <a:ext cx="2237111" cy="3681647"/>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PERSONAL CONSCIENCE:</a:t>
            </a:r>
            <a:endParaRPr lang="en-US" sz="2800" dirty="0"/>
          </a:p>
        </p:txBody>
      </p:sp>
      <p:sp>
        <p:nvSpPr>
          <p:cNvPr id="6" name="TextBox 5"/>
          <p:cNvSpPr txBox="1"/>
          <p:nvPr/>
        </p:nvSpPr>
        <p:spPr>
          <a:xfrm>
            <a:off x="561470" y="3096128"/>
            <a:ext cx="7636046" cy="1815882"/>
          </a:xfrm>
          <a:prstGeom prst="rect">
            <a:avLst/>
          </a:prstGeom>
          <a:noFill/>
        </p:spPr>
        <p:txBody>
          <a:bodyPr wrap="square" rtlCol="0">
            <a:spAutoFit/>
          </a:bodyPr>
          <a:lstStyle/>
          <a:p>
            <a:r>
              <a:rPr lang="en-US" sz="2800" b="1" dirty="0"/>
              <a:t>BUT, Catholics always try to stay OPEN to what the Church teaches on each issue</a:t>
            </a:r>
            <a:r>
              <a:rPr lang="en-US" sz="2800" b="1" dirty="0" smtClean="0"/>
              <a:t>.</a:t>
            </a:r>
            <a:endParaRPr lang="en-US" sz="2800" dirty="0"/>
          </a:p>
          <a:p>
            <a:r>
              <a:rPr lang="en-US" sz="2800" i="1" dirty="0"/>
              <a:t>This means that we try to learn what the Church teaches and to better understand and accept </a:t>
            </a:r>
            <a:r>
              <a:rPr lang="en-US" sz="2800" i="1" dirty="0" smtClean="0"/>
              <a:t>why</a:t>
            </a:r>
            <a:endParaRPr lang="en-US" sz="2800" dirty="0"/>
          </a:p>
        </p:txBody>
      </p:sp>
      <p:sp>
        <p:nvSpPr>
          <p:cNvPr id="7" name="TextBox 6"/>
          <p:cNvSpPr txBox="1"/>
          <p:nvPr/>
        </p:nvSpPr>
        <p:spPr>
          <a:xfrm>
            <a:off x="541056" y="4812634"/>
            <a:ext cx="11318780" cy="1661993"/>
          </a:xfrm>
          <a:prstGeom prst="rect">
            <a:avLst/>
          </a:prstGeom>
          <a:noFill/>
        </p:spPr>
        <p:txBody>
          <a:bodyPr wrap="square" rtlCol="0">
            <a:spAutoFit/>
          </a:bodyPr>
          <a:lstStyle/>
          <a:p>
            <a:r>
              <a:rPr lang="en-US" sz="2800" i="1" dirty="0"/>
              <a:t>the Church teaches</a:t>
            </a:r>
            <a:r>
              <a:rPr lang="en-US" sz="2800" dirty="0"/>
              <a:t>:  To give </a:t>
            </a:r>
            <a:r>
              <a:rPr lang="en-US" sz="2800" i="1" dirty="0"/>
              <a:t>assent</a:t>
            </a:r>
            <a:r>
              <a:rPr lang="en-US" sz="2800" dirty="0"/>
              <a:t> to the teachings of the Church in that we keep trying to better understand/struggle with those teachings in our lives, never dismissing them 100%.</a:t>
            </a:r>
          </a:p>
          <a:p>
            <a:endParaRPr lang="en-US" dirty="0"/>
          </a:p>
        </p:txBody>
      </p:sp>
    </p:spTree>
    <p:extLst>
      <p:ext uri="{BB962C8B-B14F-4D97-AF65-F5344CB8AC3E}">
        <p14:creationId xmlns:p14="http://schemas.microsoft.com/office/powerpoint/2010/main" val="1843816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9910" y="2293169"/>
            <a:ext cx="3772627" cy="2342999"/>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70" y="3096128"/>
            <a:ext cx="7648440" cy="1815882"/>
          </a:xfrm>
          <a:prstGeom prst="rect">
            <a:avLst/>
          </a:prstGeom>
          <a:noFill/>
        </p:spPr>
        <p:txBody>
          <a:bodyPr wrap="square" rtlCol="0">
            <a:spAutoFit/>
          </a:bodyPr>
          <a:lstStyle/>
          <a:p>
            <a:r>
              <a:rPr lang="en-US" sz="2800" b="1" dirty="0"/>
              <a:t>DEATH PENALTY:</a:t>
            </a:r>
            <a:endParaRPr lang="en-US" sz="2800" dirty="0"/>
          </a:p>
          <a:p>
            <a:r>
              <a:rPr lang="en-US" sz="2800" dirty="0" smtClean="0"/>
              <a:t>The </a:t>
            </a:r>
            <a:r>
              <a:rPr lang="en-US" sz="2800" dirty="0"/>
              <a:t>Church’s position is this:  That unless we are in a “Wild West” situation where there is no chance for organized government to contain or </a:t>
            </a:r>
            <a:r>
              <a:rPr lang="en-US" sz="2800" dirty="0" smtClean="0"/>
              <a:t>incarcerate</a:t>
            </a:r>
            <a:endParaRPr lang="en-US" sz="2800" dirty="0"/>
          </a:p>
        </p:txBody>
      </p:sp>
      <p:sp>
        <p:nvSpPr>
          <p:cNvPr id="8" name="TextBox 7"/>
          <p:cNvSpPr txBox="1"/>
          <p:nvPr/>
        </p:nvSpPr>
        <p:spPr>
          <a:xfrm>
            <a:off x="589184" y="4812635"/>
            <a:ext cx="10896964" cy="523220"/>
          </a:xfrm>
          <a:prstGeom prst="rect">
            <a:avLst/>
          </a:prstGeom>
          <a:noFill/>
        </p:spPr>
        <p:txBody>
          <a:bodyPr wrap="square" rtlCol="0">
            <a:spAutoFit/>
          </a:bodyPr>
          <a:lstStyle/>
          <a:p>
            <a:r>
              <a:rPr lang="en-US" sz="2800" dirty="0"/>
              <a:t>a dangerous person, then the government doesn’t kill people</a:t>
            </a:r>
            <a:r>
              <a:rPr lang="en-US" dirty="0"/>
              <a:t>.</a:t>
            </a:r>
          </a:p>
        </p:txBody>
      </p:sp>
    </p:spTree>
    <p:extLst>
      <p:ext uri="{BB962C8B-B14F-4D97-AF65-F5344CB8AC3E}">
        <p14:creationId xmlns:p14="http://schemas.microsoft.com/office/powerpoint/2010/main" val="3347882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9180" y="2329525"/>
            <a:ext cx="3913358" cy="2191480"/>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70" y="3096128"/>
            <a:ext cx="7648440" cy="2677656"/>
          </a:xfrm>
          <a:prstGeom prst="rect">
            <a:avLst/>
          </a:prstGeom>
          <a:noFill/>
        </p:spPr>
        <p:txBody>
          <a:bodyPr wrap="square" rtlCol="0">
            <a:spAutoFit/>
          </a:bodyPr>
          <a:lstStyle/>
          <a:p>
            <a:r>
              <a:rPr lang="en-US" sz="2800" b="1" dirty="0"/>
              <a:t>DEATH PENALTY:</a:t>
            </a:r>
            <a:endParaRPr lang="en-US" sz="2800" dirty="0"/>
          </a:p>
          <a:p>
            <a:r>
              <a:rPr lang="en-US" sz="2800" dirty="0"/>
              <a:t>But what if you’re a Catholic and you strongly disagree?  What if you work at the “death row” jail and help to execute people?   </a:t>
            </a:r>
            <a:r>
              <a:rPr lang="en-US" sz="2800" i="1" dirty="0"/>
              <a:t>What is a Catholic to do?  Could you still go to communion and be a full member of the Church?</a:t>
            </a:r>
            <a:endParaRPr lang="en-US" sz="2800" dirty="0"/>
          </a:p>
        </p:txBody>
      </p:sp>
    </p:spTree>
    <p:extLst>
      <p:ext uri="{BB962C8B-B14F-4D97-AF65-F5344CB8AC3E}">
        <p14:creationId xmlns:p14="http://schemas.microsoft.com/office/powerpoint/2010/main" val="2390368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29" y="-734929"/>
            <a:ext cx="12193057" cy="8327858"/>
          </a:xfrm>
          <a:prstGeom prst="rect">
            <a:avLst/>
          </a:prstGeom>
        </p:spPr>
      </p:pic>
      <p:sp>
        <p:nvSpPr>
          <p:cNvPr id="5" name="TextBox 4"/>
          <p:cNvSpPr txBox="1"/>
          <p:nvPr/>
        </p:nvSpPr>
        <p:spPr>
          <a:xfrm>
            <a:off x="632356" y="872406"/>
            <a:ext cx="11076709" cy="837473"/>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3600" dirty="0" smtClean="0"/>
              <a:t>Purgatory and Heaven</a:t>
            </a:r>
            <a:endParaRPr lang="en-US" sz="3600" dirty="0"/>
          </a:p>
        </p:txBody>
      </p:sp>
    </p:spTree>
    <p:extLst>
      <p:ext uri="{BB962C8B-B14F-4D97-AF65-F5344CB8AC3E}">
        <p14:creationId xmlns:p14="http://schemas.microsoft.com/office/powerpoint/2010/main" val="18646590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9544" y="1906888"/>
            <a:ext cx="4950771" cy="3708300"/>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First of all, when we speak about Heaven and Hell:</a:t>
            </a:r>
            <a:endParaRPr lang="en-US" sz="2800" b="1" dirty="0"/>
          </a:p>
        </p:txBody>
      </p:sp>
      <p:sp>
        <p:nvSpPr>
          <p:cNvPr id="9" name="TextBox 8"/>
          <p:cNvSpPr txBox="1"/>
          <p:nvPr/>
        </p:nvSpPr>
        <p:spPr>
          <a:xfrm>
            <a:off x="589183" y="2069431"/>
            <a:ext cx="6010362" cy="3539430"/>
          </a:xfrm>
          <a:prstGeom prst="rect">
            <a:avLst/>
          </a:prstGeom>
          <a:noFill/>
        </p:spPr>
        <p:txBody>
          <a:bodyPr wrap="square" rtlCol="0">
            <a:spAutoFit/>
          </a:bodyPr>
          <a:lstStyle/>
          <a:p>
            <a:r>
              <a:rPr lang="en-US" sz="2800" dirty="0"/>
              <a:t>but the main difference between heaven and hell is the connection to GOD and the connection to OTHER PEOPLE.  So that if loving God and neighbor is what following Jesus is all about, then NOT loving God or our neighbor as ourselves is how we prepare for hell.</a:t>
            </a:r>
          </a:p>
        </p:txBody>
      </p:sp>
    </p:spTree>
    <p:extLst>
      <p:ext uri="{BB962C8B-B14F-4D97-AF65-F5344CB8AC3E}">
        <p14:creationId xmlns:p14="http://schemas.microsoft.com/office/powerpoint/2010/main" val="2090687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1380" y="1540119"/>
            <a:ext cx="2762894" cy="4151890"/>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70" y="3096128"/>
            <a:ext cx="7648440" cy="2246769"/>
          </a:xfrm>
          <a:prstGeom prst="rect">
            <a:avLst/>
          </a:prstGeom>
          <a:noFill/>
        </p:spPr>
        <p:txBody>
          <a:bodyPr wrap="square" rtlCol="0">
            <a:spAutoFit/>
          </a:bodyPr>
          <a:lstStyle/>
          <a:p>
            <a:r>
              <a:rPr lang="en-US" sz="2800" b="1" dirty="0"/>
              <a:t>DEATH PENALTY:</a:t>
            </a:r>
            <a:endParaRPr lang="en-US" sz="2800" dirty="0"/>
          </a:p>
          <a:p>
            <a:r>
              <a:rPr lang="en-US" sz="2800" i="1" dirty="0"/>
              <a:t>But a person in disagreement with Church teaching would not flaunt their opposition (by, for instance, holding a sign against Church teaching at church while in line for communion.)</a:t>
            </a:r>
            <a:endParaRPr lang="en-US" sz="2800" dirty="0"/>
          </a:p>
        </p:txBody>
      </p:sp>
    </p:spTree>
    <p:extLst>
      <p:ext uri="{BB962C8B-B14F-4D97-AF65-F5344CB8AC3E}">
        <p14:creationId xmlns:p14="http://schemas.microsoft.com/office/powerpoint/2010/main" val="82186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1053" y="2197466"/>
            <a:ext cx="3978109" cy="2647250"/>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70" y="3096128"/>
            <a:ext cx="7648440" cy="2246769"/>
          </a:xfrm>
          <a:prstGeom prst="rect">
            <a:avLst/>
          </a:prstGeom>
          <a:noFill/>
        </p:spPr>
        <p:txBody>
          <a:bodyPr wrap="square" rtlCol="0">
            <a:spAutoFit/>
          </a:bodyPr>
          <a:lstStyle/>
          <a:p>
            <a:r>
              <a:rPr lang="en-US" sz="2800" b="1" dirty="0" smtClean="0"/>
              <a:t>SOLDIERS OVERSEAS:</a:t>
            </a:r>
            <a:endParaRPr lang="en-US" sz="2800" dirty="0"/>
          </a:p>
          <a:p>
            <a:r>
              <a:rPr lang="en-US" sz="2800" dirty="0"/>
              <a:t>Cynthia and Bob are both working for the military overseas and they wonder about some of the activities their jobs lead them into versus their Christian faith.</a:t>
            </a:r>
          </a:p>
        </p:txBody>
      </p:sp>
    </p:spTree>
    <p:extLst>
      <p:ext uri="{BB962C8B-B14F-4D97-AF65-F5344CB8AC3E}">
        <p14:creationId xmlns:p14="http://schemas.microsoft.com/office/powerpoint/2010/main" val="2467310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8147" y="1949131"/>
            <a:ext cx="3256548" cy="3256548"/>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70" y="3096128"/>
            <a:ext cx="7648440" cy="2246769"/>
          </a:xfrm>
          <a:prstGeom prst="rect">
            <a:avLst/>
          </a:prstGeom>
          <a:noFill/>
        </p:spPr>
        <p:txBody>
          <a:bodyPr wrap="square" rtlCol="0">
            <a:spAutoFit/>
          </a:bodyPr>
          <a:lstStyle/>
          <a:p>
            <a:r>
              <a:rPr lang="en-US" sz="2800" b="1" dirty="0" smtClean="0"/>
              <a:t>SOLDIERS OVERSEAS:</a:t>
            </a:r>
            <a:endParaRPr lang="en-US" sz="2800" dirty="0"/>
          </a:p>
          <a:p>
            <a:r>
              <a:rPr lang="en-US" sz="2800" dirty="0"/>
              <a:t>The Church would hold any military action to the scrutiny of “The Just War Theory”.  Here are some criteria of this theory, developed by the Church over the centuries:</a:t>
            </a:r>
          </a:p>
        </p:txBody>
      </p:sp>
    </p:spTree>
    <p:extLst>
      <p:ext uri="{BB962C8B-B14F-4D97-AF65-F5344CB8AC3E}">
        <p14:creationId xmlns:p14="http://schemas.microsoft.com/office/powerpoint/2010/main" val="3016093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8147" y="1949131"/>
            <a:ext cx="3256548" cy="3256548"/>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70" y="3096128"/>
            <a:ext cx="7648440" cy="1815882"/>
          </a:xfrm>
          <a:prstGeom prst="rect">
            <a:avLst/>
          </a:prstGeom>
          <a:noFill/>
        </p:spPr>
        <p:txBody>
          <a:bodyPr wrap="square" rtlCol="0">
            <a:spAutoFit/>
          </a:bodyPr>
          <a:lstStyle/>
          <a:p>
            <a:r>
              <a:rPr lang="en-US" sz="2800" b="1" dirty="0" smtClean="0"/>
              <a:t>SOLDIERS OVERSEAS:</a:t>
            </a:r>
            <a:endParaRPr lang="en-US" sz="2800" dirty="0"/>
          </a:p>
          <a:p>
            <a:pPr marL="342900" indent="-342900">
              <a:buAutoNum type="arabicPeriod"/>
            </a:pPr>
            <a:r>
              <a:rPr lang="en-US" sz="2800" dirty="0" smtClean="0"/>
              <a:t>War </a:t>
            </a:r>
            <a:r>
              <a:rPr lang="en-US" sz="2800" dirty="0"/>
              <a:t>must be winnable.  </a:t>
            </a:r>
            <a:endParaRPr lang="en-US" sz="2800" dirty="0" smtClean="0"/>
          </a:p>
          <a:p>
            <a:pPr marL="342900" indent="-342900">
              <a:buAutoNum type="arabicPeriod"/>
            </a:pPr>
            <a:r>
              <a:rPr lang="en-US" sz="2800" dirty="0" smtClean="0"/>
              <a:t>War </a:t>
            </a:r>
            <a:r>
              <a:rPr lang="en-US" sz="2800" dirty="0"/>
              <a:t>must be preceded by every effort to attain same objectives peacefully</a:t>
            </a:r>
            <a:r>
              <a:rPr lang="en-US" sz="2800" dirty="0" smtClean="0"/>
              <a:t>.</a:t>
            </a:r>
          </a:p>
        </p:txBody>
      </p:sp>
    </p:spTree>
    <p:extLst>
      <p:ext uri="{BB962C8B-B14F-4D97-AF65-F5344CB8AC3E}">
        <p14:creationId xmlns:p14="http://schemas.microsoft.com/office/powerpoint/2010/main" val="258529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8147" y="1949131"/>
            <a:ext cx="3256548" cy="3256548"/>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70" y="3096128"/>
            <a:ext cx="7648440" cy="2246769"/>
          </a:xfrm>
          <a:prstGeom prst="rect">
            <a:avLst/>
          </a:prstGeom>
          <a:noFill/>
        </p:spPr>
        <p:txBody>
          <a:bodyPr wrap="square" rtlCol="0">
            <a:spAutoFit/>
          </a:bodyPr>
          <a:lstStyle/>
          <a:p>
            <a:r>
              <a:rPr lang="en-US" sz="2800" b="1" dirty="0" smtClean="0"/>
              <a:t>SOLDIERS OVERSEAS:</a:t>
            </a:r>
            <a:endParaRPr lang="en-US" sz="2800" dirty="0"/>
          </a:p>
          <a:p>
            <a:pPr marL="514350" indent="-514350">
              <a:buFont typeface="+mj-lt"/>
              <a:buAutoNum type="arabicPeriod" startAt="3"/>
            </a:pPr>
            <a:r>
              <a:rPr lang="en-US" sz="2800" dirty="0"/>
              <a:t>All precautions must be taken to avoid the killing of innocent human life.  </a:t>
            </a:r>
          </a:p>
          <a:p>
            <a:pPr marL="514350" indent="-514350">
              <a:buFont typeface="+mj-lt"/>
              <a:buAutoNum type="arabicPeriod" startAt="3"/>
            </a:pPr>
            <a:r>
              <a:rPr lang="en-US" sz="2800" dirty="0"/>
              <a:t>War should not be out of proportion to the situation being responded to through conflict</a:t>
            </a:r>
          </a:p>
        </p:txBody>
      </p:sp>
    </p:spTree>
    <p:extLst>
      <p:ext uri="{BB962C8B-B14F-4D97-AF65-F5344CB8AC3E}">
        <p14:creationId xmlns:p14="http://schemas.microsoft.com/office/powerpoint/2010/main" val="1299286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290" y="2791326"/>
            <a:ext cx="4147891" cy="1347537"/>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70" y="3096128"/>
            <a:ext cx="7648440" cy="2246769"/>
          </a:xfrm>
          <a:prstGeom prst="rect">
            <a:avLst/>
          </a:prstGeom>
          <a:noFill/>
        </p:spPr>
        <p:txBody>
          <a:bodyPr wrap="square" rtlCol="0">
            <a:spAutoFit/>
          </a:bodyPr>
          <a:lstStyle/>
          <a:p>
            <a:r>
              <a:rPr lang="en-US" sz="2800" b="1" dirty="0" smtClean="0"/>
              <a:t>END OF LIFE ISSUE:</a:t>
            </a:r>
            <a:endParaRPr lang="en-US" sz="2800" dirty="0"/>
          </a:p>
          <a:p>
            <a:r>
              <a:rPr lang="en-US" sz="2800" dirty="0"/>
              <a:t>George is very, very sick.  He is also in great pain.  His family wants to give him all the pain medication he wants even if his life is shortened as a result.  Is this okay?</a:t>
            </a:r>
          </a:p>
        </p:txBody>
      </p:sp>
    </p:spTree>
    <p:extLst>
      <p:ext uri="{BB962C8B-B14F-4D97-AF65-F5344CB8AC3E}">
        <p14:creationId xmlns:p14="http://schemas.microsoft.com/office/powerpoint/2010/main" val="1078668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290" y="2791326"/>
            <a:ext cx="4147891" cy="1347537"/>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70" y="3096128"/>
            <a:ext cx="7427498" cy="1384995"/>
          </a:xfrm>
          <a:prstGeom prst="rect">
            <a:avLst/>
          </a:prstGeom>
          <a:noFill/>
        </p:spPr>
        <p:txBody>
          <a:bodyPr wrap="square" rtlCol="0">
            <a:spAutoFit/>
          </a:bodyPr>
          <a:lstStyle/>
          <a:p>
            <a:r>
              <a:rPr lang="en-US" sz="2800" b="1" dirty="0" smtClean="0"/>
              <a:t>END OF LIFE ISSUE:</a:t>
            </a:r>
            <a:endParaRPr lang="en-US" sz="2800" dirty="0"/>
          </a:p>
          <a:p>
            <a:r>
              <a:rPr lang="en-US" sz="2800" dirty="0"/>
              <a:t>Yes.  This situation helps us to illustrate the Catholic idea that if a good is being </a:t>
            </a:r>
            <a:r>
              <a:rPr lang="en-US" sz="2800" dirty="0" smtClean="0"/>
              <a:t>accomplished</a:t>
            </a:r>
            <a:endParaRPr lang="en-US" sz="2800" dirty="0"/>
          </a:p>
        </p:txBody>
      </p:sp>
      <p:sp>
        <p:nvSpPr>
          <p:cNvPr id="7" name="TextBox 6"/>
          <p:cNvSpPr txBox="1"/>
          <p:nvPr/>
        </p:nvSpPr>
        <p:spPr>
          <a:xfrm>
            <a:off x="589184" y="4363455"/>
            <a:ext cx="11354871" cy="800219"/>
          </a:xfrm>
          <a:prstGeom prst="rect">
            <a:avLst/>
          </a:prstGeom>
          <a:noFill/>
        </p:spPr>
        <p:txBody>
          <a:bodyPr wrap="square" rtlCol="0">
            <a:spAutoFit/>
          </a:bodyPr>
          <a:lstStyle/>
          <a:p>
            <a:r>
              <a:rPr lang="en-US" sz="2800" dirty="0"/>
              <a:t>by an action, then sometimes another result (shortened life) is acceptable.</a:t>
            </a:r>
          </a:p>
          <a:p>
            <a:endParaRPr lang="en-US" dirty="0"/>
          </a:p>
        </p:txBody>
      </p:sp>
    </p:spTree>
    <p:extLst>
      <p:ext uri="{BB962C8B-B14F-4D97-AF65-F5344CB8AC3E}">
        <p14:creationId xmlns:p14="http://schemas.microsoft.com/office/powerpoint/2010/main" val="4093996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290" y="2791326"/>
            <a:ext cx="4147891" cy="1347537"/>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764383" cy="1384995"/>
          </a:xfrm>
          <a:prstGeom prst="rect">
            <a:avLst/>
          </a:prstGeom>
          <a:noFill/>
        </p:spPr>
        <p:txBody>
          <a:bodyPr wrap="square" rtlCol="0">
            <a:spAutoFit/>
          </a:bodyPr>
          <a:lstStyle/>
          <a:p>
            <a:r>
              <a:rPr lang="en-US" sz="2800" b="1" dirty="0" smtClean="0"/>
              <a:t>END OF LIFE ISSUE:</a:t>
            </a:r>
            <a:endParaRPr lang="en-US" sz="2800" dirty="0"/>
          </a:p>
          <a:p>
            <a:r>
              <a:rPr lang="en-US" sz="2800" dirty="0"/>
              <a:t>Catechism, 2279:  …The use of painkillers to alleviate the sufferings of the dying, even at the </a:t>
            </a:r>
            <a:r>
              <a:rPr lang="en-US" sz="2800" dirty="0" smtClean="0"/>
              <a:t>risk</a:t>
            </a:r>
            <a:endParaRPr lang="en-US" sz="2800" dirty="0"/>
          </a:p>
        </p:txBody>
      </p:sp>
      <p:sp>
        <p:nvSpPr>
          <p:cNvPr id="7" name="TextBox 6"/>
          <p:cNvSpPr txBox="1"/>
          <p:nvPr/>
        </p:nvSpPr>
        <p:spPr>
          <a:xfrm>
            <a:off x="573142" y="4395537"/>
            <a:ext cx="11354871" cy="1231106"/>
          </a:xfrm>
          <a:prstGeom prst="rect">
            <a:avLst/>
          </a:prstGeom>
          <a:noFill/>
        </p:spPr>
        <p:txBody>
          <a:bodyPr wrap="square" rtlCol="0">
            <a:spAutoFit/>
          </a:bodyPr>
          <a:lstStyle/>
          <a:p>
            <a:r>
              <a:rPr lang="en-US" sz="2800" dirty="0"/>
              <a:t>of shortening days, can be morally in conformity with human dignity if death is not willed as either an end or a </a:t>
            </a:r>
            <a:r>
              <a:rPr lang="en-US" sz="2800" dirty="0" smtClean="0"/>
              <a:t>means …</a:t>
            </a:r>
            <a:endParaRPr lang="en-US" sz="2800" dirty="0"/>
          </a:p>
          <a:p>
            <a:endParaRPr lang="en-US" dirty="0"/>
          </a:p>
        </p:txBody>
      </p:sp>
    </p:spTree>
    <p:extLst>
      <p:ext uri="{BB962C8B-B14F-4D97-AF65-F5344CB8AC3E}">
        <p14:creationId xmlns:p14="http://schemas.microsoft.com/office/powerpoint/2010/main" val="1866078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290" y="2791326"/>
            <a:ext cx="4147891" cy="1347537"/>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764383" cy="1384995"/>
          </a:xfrm>
          <a:prstGeom prst="rect">
            <a:avLst/>
          </a:prstGeom>
          <a:noFill/>
        </p:spPr>
        <p:txBody>
          <a:bodyPr wrap="square" rtlCol="0">
            <a:spAutoFit/>
          </a:bodyPr>
          <a:lstStyle/>
          <a:p>
            <a:r>
              <a:rPr lang="en-US" sz="2800" b="1" dirty="0" smtClean="0"/>
              <a:t>END OF LIFE ISSUE:</a:t>
            </a:r>
            <a:endParaRPr lang="en-US" sz="2800" dirty="0"/>
          </a:p>
          <a:p>
            <a:r>
              <a:rPr lang="en-US" dirty="0"/>
              <a:t> </a:t>
            </a:r>
            <a:r>
              <a:rPr lang="en-US" sz="2800" dirty="0"/>
              <a:t>Tony is on life support.  His family want to discontinue the machine that keeps him breathing.</a:t>
            </a:r>
          </a:p>
        </p:txBody>
      </p:sp>
      <p:sp>
        <p:nvSpPr>
          <p:cNvPr id="7" name="TextBox 6"/>
          <p:cNvSpPr txBox="1"/>
          <p:nvPr/>
        </p:nvSpPr>
        <p:spPr>
          <a:xfrm>
            <a:off x="573142" y="4395537"/>
            <a:ext cx="11354871" cy="523220"/>
          </a:xfrm>
          <a:prstGeom prst="rect">
            <a:avLst/>
          </a:prstGeom>
          <a:noFill/>
        </p:spPr>
        <p:txBody>
          <a:bodyPr wrap="square" rtlCol="0">
            <a:spAutoFit/>
          </a:bodyPr>
          <a:lstStyle/>
          <a:p>
            <a:r>
              <a:rPr lang="en-US" sz="2800" dirty="0"/>
              <a:t>Once it is turned off he will immediately die.  Is this okay?</a:t>
            </a:r>
          </a:p>
        </p:txBody>
      </p:sp>
    </p:spTree>
    <p:extLst>
      <p:ext uri="{BB962C8B-B14F-4D97-AF65-F5344CB8AC3E}">
        <p14:creationId xmlns:p14="http://schemas.microsoft.com/office/powerpoint/2010/main" val="2886768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290" y="2791326"/>
            <a:ext cx="4147891" cy="1347537"/>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764383" cy="1384995"/>
          </a:xfrm>
          <a:prstGeom prst="rect">
            <a:avLst/>
          </a:prstGeom>
          <a:noFill/>
        </p:spPr>
        <p:txBody>
          <a:bodyPr wrap="square" rtlCol="0">
            <a:spAutoFit/>
          </a:bodyPr>
          <a:lstStyle/>
          <a:p>
            <a:r>
              <a:rPr lang="en-US" sz="2800" b="1" dirty="0" smtClean="0"/>
              <a:t>END OF LIFE ISSUE:</a:t>
            </a:r>
            <a:endParaRPr lang="en-US" sz="2800" dirty="0"/>
          </a:p>
          <a:p>
            <a:r>
              <a:rPr lang="en-US" dirty="0"/>
              <a:t> </a:t>
            </a:r>
            <a:r>
              <a:rPr lang="en-US" sz="2800" i="1" dirty="0"/>
              <a:t>OR</a:t>
            </a:r>
            <a:r>
              <a:rPr lang="en-US" sz="2800" dirty="0"/>
              <a:t>, Lucy is very, very sick and is dying.  She is in great discomfort and pain.  In the middle of this,</a:t>
            </a:r>
          </a:p>
        </p:txBody>
      </p:sp>
      <p:sp>
        <p:nvSpPr>
          <p:cNvPr id="7" name="TextBox 6"/>
          <p:cNvSpPr txBox="1"/>
          <p:nvPr/>
        </p:nvSpPr>
        <p:spPr>
          <a:xfrm>
            <a:off x="573142" y="4395537"/>
            <a:ext cx="11354871" cy="1384995"/>
          </a:xfrm>
          <a:prstGeom prst="rect">
            <a:avLst/>
          </a:prstGeom>
          <a:noFill/>
        </p:spPr>
        <p:txBody>
          <a:bodyPr wrap="square" rtlCol="0">
            <a:spAutoFit/>
          </a:bodyPr>
          <a:lstStyle/>
          <a:p>
            <a:r>
              <a:rPr lang="en-US" sz="2800" dirty="0"/>
              <a:t>she gets a common cold and this threatens her precarious hold on life.  The family wonder whether they need to strenuously fight this cold with medications, or just to let her </a:t>
            </a:r>
            <a:r>
              <a:rPr lang="en-US" sz="2800" dirty="0" smtClean="0"/>
              <a:t>be …</a:t>
            </a:r>
            <a:endParaRPr lang="en-US" sz="2800" dirty="0"/>
          </a:p>
        </p:txBody>
      </p:sp>
    </p:spTree>
    <p:extLst>
      <p:ext uri="{BB962C8B-B14F-4D97-AF65-F5344CB8AC3E}">
        <p14:creationId xmlns:p14="http://schemas.microsoft.com/office/powerpoint/2010/main" val="681781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2834" y="2518765"/>
            <a:ext cx="6059166" cy="2422203"/>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First of all, when we speak about Heaven and Hell:</a:t>
            </a:r>
            <a:endParaRPr lang="en-US" sz="2800" b="1" dirty="0"/>
          </a:p>
        </p:txBody>
      </p:sp>
      <p:sp>
        <p:nvSpPr>
          <p:cNvPr id="9" name="TextBox 8"/>
          <p:cNvSpPr txBox="1"/>
          <p:nvPr/>
        </p:nvSpPr>
        <p:spPr>
          <a:xfrm>
            <a:off x="589183" y="2069431"/>
            <a:ext cx="6010362" cy="2677656"/>
          </a:xfrm>
          <a:prstGeom prst="rect">
            <a:avLst/>
          </a:prstGeom>
          <a:noFill/>
        </p:spPr>
        <p:txBody>
          <a:bodyPr wrap="square" rtlCol="0">
            <a:spAutoFit/>
          </a:bodyPr>
          <a:lstStyle/>
          <a:p>
            <a:r>
              <a:rPr lang="en-US" sz="2800" dirty="0"/>
              <a:t>As far as heaven goes, the Church officially says that all the SAINTS are people that we KNOW are in heaven.  The </a:t>
            </a:r>
            <a:r>
              <a:rPr lang="en-US" sz="2800" dirty="0" smtClean="0"/>
              <a:t>Church</a:t>
            </a:r>
            <a:r>
              <a:rPr lang="en-US" sz="2800" dirty="0"/>
              <a:t>, on the other hand, has never definitively said that any given person is in Hell.</a:t>
            </a:r>
          </a:p>
        </p:txBody>
      </p:sp>
    </p:spTree>
    <p:extLst>
      <p:ext uri="{BB962C8B-B14F-4D97-AF65-F5344CB8AC3E}">
        <p14:creationId xmlns:p14="http://schemas.microsoft.com/office/powerpoint/2010/main" val="2594942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290" y="2791326"/>
            <a:ext cx="4147891" cy="1347537"/>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764383" cy="1384995"/>
          </a:xfrm>
          <a:prstGeom prst="rect">
            <a:avLst/>
          </a:prstGeom>
          <a:noFill/>
        </p:spPr>
        <p:txBody>
          <a:bodyPr wrap="square" rtlCol="0">
            <a:spAutoFit/>
          </a:bodyPr>
          <a:lstStyle/>
          <a:p>
            <a:r>
              <a:rPr lang="en-US" sz="2800" b="1" dirty="0" smtClean="0"/>
              <a:t>END OF LIFE ISSUE:</a:t>
            </a:r>
            <a:endParaRPr lang="en-US" sz="2800" dirty="0"/>
          </a:p>
          <a:p>
            <a:r>
              <a:rPr lang="en-US" sz="2800" dirty="0"/>
              <a:t>Angie’s mom has lost all clear idea of who and where she is</a:t>
            </a:r>
            <a:r>
              <a:rPr lang="en-US" sz="2800" dirty="0" smtClean="0"/>
              <a:t>. </a:t>
            </a:r>
            <a:r>
              <a:rPr lang="en-US" sz="2800" dirty="0"/>
              <a:t>Her mom is not able to </a:t>
            </a:r>
            <a:r>
              <a:rPr lang="en-US" sz="2800" dirty="0" smtClean="0"/>
              <a:t>make decisions </a:t>
            </a:r>
            <a:endParaRPr lang="en-US" sz="2800" dirty="0"/>
          </a:p>
        </p:txBody>
      </p:sp>
      <p:sp>
        <p:nvSpPr>
          <p:cNvPr id="7" name="TextBox 6"/>
          <p:cNvSpPr txBox="1"/>
          <p:nvPr/>
        </p:nvSpPr>
        <p:spPr>
          <a:xfrm>
            <a:off x="573142" y="4395537"/>
            <a:ext cx="11354871" cy="1384995"/>
          </a:xfrm>
          <a:prstGeom prst="rect">
            <a:avLst/>
          </a:prstGeom>
          <a:noFill/>
        </p:spPr>
        <p:txBody>
          <a:bodyPr wrap="square" rtlCol="0">
            <a:spAutoFit/>
          </a:bodyPr>
          <a:lstStyle/>
          <a:p>
            <a:r>
              <a:rPr lang="en-US" sz="2800" dirty="0"/>
              <a:t>for herself.  Her mom can no longer swallow food and she has been asked to put a tube in her mom’s stomach so that she can survive.  Does she need to do this</a:t>
            </a:r>
            <a:r>
              <a:rPr lang="en-US" sz="2800" dirty="0" smtClean="0"/>
              <a:t>?</a:t>
            </a:r>
            <a:endParaRPr lang="en-US" sz="2800" dirty="0"/>
          </a:p>
        </p:txBody>
      </p:sp>
    </p:spTree>
    <p:extLst>
      <p:ext uri="{BB962C8B-B14F-4D97-AF65-F5344CB8AC3E}">
        <p14:creationId xmlns:p14="http://schemas.microsoft.com/office/powerpoint/2010/main" val="2125195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290" y="2791326"/>
            <a:ext cx="4147891" cy="1347537"/>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764383" cy="1384995"/>
          </a:xfrm>
          <a:prstGeom prst="rect">
            <a:avLst/>
          </a:prstGeom>
          <a:noFill/>
        </p:spPr>
        <p:txBody>
          <a:bodyPr wrap="square" rtlCol="0">
            <a:spAutoFit/>
          </a:bodyPr>
          <a:lstStyle/>
          <a:p>
            <a:r>
              <a:rPr lang="en-US" sz="2800" b="1" dirty="0" smtClean="0"/>
              <a:t>END OF LIFE ISSUE:</a:t>
            </a:r>
            <a:endParaRPr lang="en-US" sz="2800" dirty="0"/>
          </a:p>
          <a:p>
            <a:r>
              <a:rPr lang="en-US" sz="2800" dirty="0"/>
              <a:t>Pope John Paul II wrote, during the last stages of his own illness with </a:t>
            </a:r>
            <a:r>
              <a:rPr lang="en-US" sz="2800" dirty="0" smtClean="0"/>
              <a:t>Parkinson's, </a:t>
            </a:r>
            <a:r>
              <a:rPr lang="en-US" sz="2800" dirty="0"/>
              <a:t>against </a:t>
            </a:r>
            <a:r>
              <a:rPr lang="en-US" sz="2800" dirty="0" smtClean="0"/>
              <a:t>withholding</a:t>
            </a:r>
            <a:endParaRPr lang="en-US" sz="2800" dirty="0"/>
          </a:p>
        </p:txBody>
      </p:sp>
      <p:sp>
        <p:nvSpPr>
          <p:cNvPr id="7" name="TextBox 6"/>
          <p:cNvSpPr txBox="1"/>
          <p:nvPr/>
        </p:nvSpPr>
        <p:spPr>
          <a:xfrm>
            <a:off x="573142" y="4395537"/>
            <a:ext cx="11354871" cy="1384995"/>
          </a:xfrm>
          <a:prstGeom prst="rect">
            <a:avLst/>
          </a:prstGeom>
          <a:noFill/>
        </p:spPr>
        <p:txBody>
          <a:bodyPr wrap="square" rtlCol="0">
            <a:spAutoFit/>
          </a:bodyPr>
          <a:lstStyle/>
          <a:p>
            <a:r>
              <a:rPr lang="en-US" sz="2800" dirty="0"/>
              <a:t>food or drink to those who were unable to swallow food.  But he also opposed the necessity of “artificial” means to keep men and women alive:  That is to insert tubes, etc. is artificial. </a:t>
            </a:r>
          </a:p>
        </p:txBody>
      </p:sp>
    </p:spTree>
    <p:extLst>
      <p:ext uri="{BB962C8B-B14F-4D97-AF65-F5344CB8AC3E}">
        <p14:creationId xmlns:p14="http://schemas.microsoft.com/office/powerpoint/2010/main" val="3453757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290" y="2791326"/>
            <a:ext cx="4147891" cy="1347537"/>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764383" cy="1384995"/>
          </a:xfrm>
          <a:prstGeom prst="rect">
            <a:avLst/>
          </a:prstGeom>
          <a:noFill/>
        </p:spPr>
        <p:txBody>
          <a:bodyPr wrap="square" rtlCol="0">
            <a:spAutoFit/>
          </a:bodyPr>
          <a:lstStyle/>
          <a:p>
            <a:r>
              <a:rPr lang="en-US" sz="2800" b="1" dirty="0" smtClean="0"/>
              <a:t>END OF LIFE ISSUE:</a:t>
            </a:r>
            <a:endParaRPr lang="en-US" sz="2800" dirty="0"/>
          </a:p>
          <a:p>
            <a:r>
              <a:rPr lang="en-US" sz="2800" dirty="0"/>
              <a:t>This is something being debated right now.  The issue seems to be one the </a:t>
            </a:r>
            <a:r>
              <a:rPr lang="en-US" sz="2800" dirty="0" smtClean="0"/>
              <a:t>Church </a:t>
            </a:r>
            <a:r>
              <a:rPr lang="en-US" sz="2800" dirty="0"/>
              <a:t>is afraid could </a:t>
            </a:r>
          </a:p>
        </p:txBody>
      </p:sp>
      <p:sp>
        <p:nvSpPr>
          <p:cNvPr id="7" name="TextBox 6"/>
          <p:cNvSpPr txBox="1"/>
          <p:nvPr/>
        </p:nvSpPr>
        <p:spPr>
          <a:xfrm>
            <a:off x="573142" y="4395537"/>
            <a:ext cx="11354871" cy="1384995"/>
          </a:xfrm>
          <a:prstGeom prst="rect">
            <a:avLst/>
          </a:prstGeom>
          <a:noFill/>
        </p:spPr>
        <p:txBody>
          <a:bodyPr wrap="square" rtlCol="0">
            <a:spAutoFit/>
          </a:bodyPr>
          <a:lstStyle/>
          <a:p>
            <a:r>
              <a:rPr lang="en-US" sz="2800" dirty="0"/>
              <a:t>be abused such that the economics of taking care of the “confused” or those without full use of their mental capacities would affect who is allowed to live and who is not.</a:t>
            </a:r>
          </a:p>
        </p:txBody>
      </p:sp>
    </p:spTree>
    <p:extLst>
      <p:ext uri="{BB962C8B-B14F-4D97-AF65-F5344CB8AC3E}">
        <p14:creationId xmlns:p14="http://schemas.microsoft.com/office/powerpoint/2010/main" val="283152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7095" y="2056055"/>
            <a:ext cx="3080083" cy="2307089"/>
          </a:xfrm>
          <a:prstGeom prst="rect">
            <a:avLst/>
          </a:prstGeom>
        </p:spPr>
      </p:pic>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764383" cy="1384995"/>
          </a:xfrm>
          <a:prstGeom prst="rect">
            <a:avLst/>
          </a:prstGeom>
          <a:noFill/>
        </p:spPr>
        <p:txBody>
          <a:bodyPr wrap="square" rtlCol="0">
            <a:spAutoFit/>
          </a:bodyPr>
          <a:lstStyle/>
          <a:p>
            <a:r>
              <a:rPr lang="en-US" sz="2800" b="1" dirty="0" smtClean="0"/>
              <a:t>TUBAL PROCEDURE:</a:t>
            </a:r>
            <a:endParaRPr lang="en-US" sz="2800" dirty="0"/>
          </a:p>
          <a:p>
            <a:r>
              <a:rPr lang="en-US" sz="2800" dirty="0"/>
              <a:t>Sandy is in her child-bearing years.  Giving birth to their one child almost killed</a:t>
            </a:r>
            <a:r>
              <a:rPr lang="en-US" dirty="0"/>
              <a:t> </a:t>
            </a:r>
            <a:r>
              <a:rPr lang="en-US" sz="2800" dirty="0" smtClean="0"/>
              <a:t>Sandy, literally.  She is</a:t>
            </a:r>
            <a:endParaRPr lang="en-US" sz="2800" dirty="0"/>
          </a:p>
        </p:txBody>
      </p:sp>
      <p:sp>
        <p:nvSpPr>
          <p:cNvPr id="7" name="TextBox 6"/>
          <p:cNvSpPr txBox="1"/>
          <p:nvPr/>
        </p:nvSpPr>
        <p:spPr>
          <a:xfrm>
            <a:off x="573142" y="4395537"/>
            <a:ext cx="11354871" cy="954107"/>
          </a:xfrm>
          <a:prstGeom prst="rect">
            <a:avLst/>
          </a:prstGeom>
          <a:noFill/>
        </p:spPr>
        <p:txBody>
          <a:bodyPr wrap="square" rtlCol="0">
            <a:spAutoFit/>
          </a:bodyPr>
          <a:lstStyle/>
          <a:p>
            <a:r>
              <a:rPr lang="en-US" sz="2800" dirty="0"/>
              <a:t>considering having an operation that will insure she does not get pregnant in the </a:t>
            </a:r>
            <a:r>
              <a:rPr lang="en-US" sz="2800" dirty="0" smtClean="0"/>
              <a:t>future.  Such </a:t>
            </a:r>
            <a:r>
              <a:rPr lang="en-US" sz="2800" dirty="0"/>
              <a:t>procedures are not supported by Catholic teaching, but </a:t>
            </a:r>
            <a:r>
              <a:rPr lang="en-US" sz="2800" dirty="0" smtClean="0"/>
              <a:t>this</a:t>
            </a:r>
            <a:endParaRPr lang="en-US" sz="2800" dirty="0"/>
          </a:p>
        </p:txBody>
      </p:sp>
    </p:spTree>
    <p:extLst>
      <p:ext uri="{BB962C8B-B14F-4D97-AF65-F5344CB8AC3E}">
        <p14:creationId xmlns:p14="http://schemas.microsoft.com/office/powerpoint/2010/main" val="106318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TUBAL PROCEDURE:</a:t>
            </a:r>
            <a:endParaRPr lang="en-US" sz="2800" dirty="0"/>
          </a:p>
          <a:p>
            <a:r>
              <a:rPr lang="en-US" sz="2800" dirty="0"/>
              <a:t>would also be a situation where personal conscience would have to be included in </a:t>
            </a:r>
            <a:r>
              <a:rPr lang="en-US" sz="2800" dirty="0" smtClean="0"/>
              <a:t>the </a:t>
            </a:r>
            <a:endParaRPr lang="en-US" sz="2800" dirty="0"/>
          </a:p>
        </p:txBody>
      </p:sp>
      <p:sp>
        <p:nvSpPr>
          <p:cNvPr id="7" name="TextBox 6"/>
          <p:cNvSpPr txBox="1"/>
          <p:nvPr/>
        </p:nvSpPr>
        <p:spPr>
          <a:xfrm>
            <a:off x="573142" y="4395537"/>
            <a:ext cx="11354871" cy="954107"/>
          </a:xfrm>
          <a:prstGeom prst="rect">
            <a:avLst/>
          </a:prstGeom>
          <a:noFill/>
        </p:spPr>
        <p:txBody>
          <a:bodyPr wrap="square" rtlCol="0">
            <a:spAutoFit/>
          </a:bodyPr>
          <a:lstStyle/>
          <a:p>
            <a:r>
              <a:rPr lang="en-US" sz="2800" dirty="0" smtClean="0"/>
              <a:t>eventual decision.  </a:t>
            </a:r>
          </a:p>
          <a:p>
            <a:r>
              <a:rPr lang="en-US" sz="2800" dirty="0" smtClean="0"/>
              <a:t>There is a moral principle in the Church called “The Principle of Double</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7095" y="2056055"/>
            <a:ext cx="3080083" cy="2307089"/>
          </a:xfrm>
          <a:prstGeom prst="rect">
            <a:avLst/>
          </a:prstGeom>
        </p:spPr>
      </p:pic>
    </p:spTree>
    <p:extLst>
      <p:ext uri="{BB962C8B-B14F-4D97-AF65-F5344CB8AC3E}">
        <p14:creationId xmlns:p14="http://schemas.microsoft.com/office/powerpoint/2010/main" val="1748881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TUBAL PROCEDURE:</a:t>
            </a:r>
            <a:endParaRPr lang="en-US" sz="2800" dirty="0"/>
          </a:p>
          <a:p>
            <a:r>
              <a:rPr lang="en-US" sz="2800" dirty="0"/>
              <a:t>Effect” first formulated by St. Thomas Aquinas.  This principle aims to provide </a:t>
            </a:r>
            <a:r>
              <a:rPr lang="en-US" sz="2800" dirty="0" smtClean="0"/>
              <a:t>specific guidelines</a:t>
            </a:r>
            <a:endParaRPr lang="en-US" sz="2800" dirty="0"/>
          </a:p>
        </p:txBody>
      </p:sp>
      <p:sp>
        <p:nvSpPr>
          <p:cNvPr id="7" name="TextBox 6"/>
          <p:cNvSpPr txBox="1"/>
          <p:nvPr/>
        </p:nvSpPr>
        <p:spPr>
          <a:xfrm>
            <a:off x="573142" y="4395537"/>
            <a:ext cx="11354871" cy="1384995"/>
          </a:xfrm>
          <a:prstGeom prst="rect">
            <a:avLst/>
          </a:prstGeom>
          <a:noFill/>
        </p:spPr>
        <p:txBody>
          <a:bodyPr wrap="square" rtlCol="0">
            <a:spAutoFit/>
          </a:bodyPr>
          <a:lstStyle/>
          <a:p>
            <a:r>
              <a:rPr lang="en-US" sz="2800" dirty="0"/>
              <a:t>guidelines for determining when it is morally permissible to perform a bad action in pursuit of a good end in full knowledge that the action will also bring about bad results.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7095" y="2056055"/>
            <a:ext cx="3080083" cy="2307089"/>
          </a:xfrm>
          <a:prstGeom prst="rect">
            <a:avLst/>
          </a:prstGeom>
        </p:spPr>
      </p:pic>
    </p:spTree>
    <p:extLst>
      <p:ext uri="{BB962C8B-B14F-4D97-AF65-F5344CB8AC3E}">
        <p14:creationId xmlns:p14="http://schemas.microsoft.com/office/powerpoint/2010/main" val="1608738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HOMOSEXUALITY:</a:t>
            </a:r>
            <a:endParaRPr lang="en-US" sz="2800" dirty="0"/>
          </a:p>
          <a:p>
            <a:r>
              <a:rPr lang="en-US" sz="2800" dirty="0"/>
              <a:t>Now, this is a tough issue today because so many people we know and who </a:t>
            </a:r>
            <a:r>
              <a:rPr lang="en-US" sz="2800" dirty="0" smtClean="0"/>
              <a:t>we love, are gay.  </a:t>
            </a:r>
            <a:r>
              <a:rPr lang="en-US" sz="2800" i="1" dirty="0" smtClean="0"/>
              <a:t>And</a:t>
            </a:r>
            <a:endParaRPr lang="en-US" sz="2800" dirty="0"/>
          </a:p>
        </p:txBody>
      </p:sp>
      <p:sp>
        <p:nvSpPr>
          <p:cNvPr id="7" name="TextBox 6"/>
          <p:cNvSpPr txBox="1"/>
          <p:nvPr/>
        </p:nvSpPr>
        <p:spPr>
          <a:xfrm>
            <a:off x="573142" y="4395537"/>
            <a:ext cx="11354871" cy="1384995"/>
          </a:xfrm>
          <a:prstGeom prst="rect">
            <a:avLst/>
          </a:prstGeom>
          <a:noFill/>
        </p:spPr>
        <p:txBody>
          <a:bodyPr wrap="square" rtlCol="0">
            <a:spAutoFit/>
          </a:bodyPr>
          <a:lstStyle/>
          <a:p>
            <a:r>
              <a:rPr lang="en-US" sz="2800" i="1" dirty="0"/>
              <a:t>it is not respectful that we would not try to love our family, our </a:t>
            </a:r>
            <a:r>
              <a:rPr lang="en-US" sz="2800" i="1" dirty="0" smtClean="0"/>
              <a:t>friends … just </a:t>
            </a:r>
            <a:r>
              <a:rPr lang="en-US" sz="2800" i="1" dirty="0"/>
              <a:t>as we see Pope Francis embracing and loving people who are gay in the Church.</a:t>
            </a:r>
            <a:endParaRPr lang="en-US" sz="2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680" y="2268279"/>
            <a:ext cx="3887267" cy="2186587"/>
          </a:xfrm>
          <a:prstGeom prst="rect">
            <a:avLst/>
          </a:prstGeom>
        </p:spPr>
      </p:pic>
    </p:spTree>
    <p:extLst>
      <p:ext uri="{BB962C8B-B14F-4D97-AF65-F5344CB8AC3E}">
        <p14:creationId xmlns:p14="http://schemas.microsoft.com/office/powerpoint/2010/main" val="955977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HOMOSEXUALITY:</a:t>
            </a:r>
            <a:endParaRPr lang="en-US" sz="2800" dirty="0"/>
          </a:p>
          <a:p>
            <a:r>
              <a:rPr lang="en-US" sz="2800" dirty="0"/>
              <a:t>But at the same time, society at large (or we) might need to also be tolerant of the fact </a:t>
            </a:r>
            <a:r>
              <a:rPr lang="en-US" sz="2800" dirty="0" smtClean="0"/>
              <a:t>that </a:t>
            </a:r>
            <a:endParaRPr lang="en-US" sz="2800" dirty="0"/>
          </a:p>
        </p:txBody>
      </p:sp>
      <p:sp>
        <p:nvSpPr>
          <p:cNvPr id="7" name="TextBox 6"/>
          <p:cNvSpPr txBox="1"/>
          <p:nvPr/>
        </p:nvSpPr>
        <p:spPr>
          <a:xfrm>
            <a:off x="573142" y="4395537"/>
            <a:ext cx="11354871" cy="1384995"/>
          </a:xfrm>
          <a:prstGeom prst="rect">
            <a:avLst/>
          </a:prstGeom>
          <a:noFill/>
        </p:spPr>
        <p:txBody>
          <a:bodyPr wrap="square" rtlCol="0">
            <a:spAutoFit/>
          </a:bodyPr>
          <a:lstStyle/>
          <a:p>
            <a:r>
              <a:rPr lang="en-US" sz="2800" dirty="0"/>
              <a:t>we, the Catholic community, have a long history to deal with and Scripture to deal with on this issue, so that it is complex and so we, as a Church, continue to struggle with this issue.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680" y="2268279"/>
            <a:ext cx="3887267" cy="2186587"/>
          </a:xfrm>
          <a:prstGeom prst="rect">
            <a:avLst/>
          </a:prstGeom>
        </p:spPr>
      </p:pic>
    </p:spTree>
    <p:extLst>
      <p:ext uri="{BB962C8B-B14F-4D97-AF65-F5344CB8AC3E}">
        <p14:creationId xmlns:p14="http://schemas.microsoft.com/office/powerpoint/2010/main" val="3727025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HOMOSEXUALITY:</a:t>
            </a:r>
            <a:endParaRPr lang="en-US" sz="2800" dirty="0"/>
          </a:p>
          <a:p>
            <a:r>
              <a:rPr lang="en-US" sz="2800" dirty="0"/>
              <a:t>To illustrate this struggle, the following is from a letter by John Garvey in the Oct. 10, </a:t>
            </a:r>
            <a:r>
              <a:rPr lang="en-US" sz="2800" dirty="0" smtClean="0"/>
              <a:t>2003 issue</a:t>
            </a:r>
            <a:endParaRPr lang="en-US" sz="2800" dirty="0"/>
          </a:p>
        </p:txBody>
      </p:sp>
      <p:sp>
        <p:nvSpPr>
          <p:cNvPr id="7" name="TextBox 6"/>
          <p:cNvSpPr txBox="1"/>
          <p:nvPr/>
        </p:nvSpPr>
        <p:spPr>
          <a:xfrm>
            <a:off x="573142" y="4395537"/>
            <a:ext cx="11354871" cy="954107"/>
          </a:xfrm>
          <a:prstGeom prst="rect">
            <a:avLst/>
          </a:prstGeom>
          <a:noFill/>
        </p:spPr>
        <p:txBody>
          <a:bodyPr wrap="square" rtlCol="0">
            <a:spAutoFit/>
          </a:bodyPr>
          <a:lstStyle/>
          <a:p>
            <a:r>
              <a:rPr lang="en-US" sz="2800" dirty="0"/>
              <a:t>of the Catholic magazine “</a:t>
            </a:r>
            <a:r>
              <a:rPr lang="en-US" sz="2800" dirty="0" smtClean="0"/>
              <a:t>Commonwealth”.  </a:t>
            </a:r>
            <a:r>
              <a:rPr lang="en-US" sz="2800" dirty="0"/>
              <a:t>Mr. Garvey is a well-known Eastern Orthodox writer.</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680" y="2268279"/>
            <a:ext cx="3887267" cy="2186587"/>
          </a:xfrm>
          <a:prstGeom prst="rect">
            <a:avLst/>
          </a:prstGeom>
        </p:spPr>
      </p:pic>
    </p:spTree>
    <p:extLst>
      <p:ext uri="{BB962C8B-B14F-4D97-AF65-F5344CB8AC3E}">
        <p14:creationId xmlns:p14="http://schemas.microsoft.com/office/powerpoint/2010/main" val="1870167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HOMOSEXUALITY:</a:t>
            </a:r>
            <a:endParaRPr lang="en-US" sz="2800" dirty="0"/>
          </a:p>
          <a:p>
            <a:r>
              <a:rPr lang="en-US" sz="2800" i="1" dirty="0"/>
              <a:t>The fact is that there is an ancient tradition, biblical and ecclesial, which insists that the </a:t>
            </a:r>
            <a:r>
              <a:rPr lang="en-US" sz="2800" i="1" dirty="0" smtClean="0"/>
              <a:t>only</a:t>
            </a:r>
            <a:endParaRPr lang="en-US" sz="2800" dirty="0"/>
          </a:p>
        </p:txBody>
      </p:sp>
      <p:sp>
        <p:nvSpPr>
          <p:cNvPr id="7" name="TextBox 6"/>
          <p:cNvSpPr txBox="1"/>
          <p:nvPr/>
        </p:nvSpPr>
        <p:spPr>
          <a:xfrm>
            <a:off x="573142" y="4395537"/>
            <a:ext cx="11354871" cy="954107"/>
          </a:xfrm>
          <a:prstGeom prst="rect">
            <a:avLst/>
          </a:prstGeom>
          <a:noFill/>
        </p:spPr>
        <p:txBody>
          <a:bodyPr wrap="square" rtlCol="0">
            <a:spAutoFit/>
          </a:bodyPr>
          <a:lstStyle/>
          <a:p>
            <a:r>
              <a:rPr lang="en-US" sz="2800" i="1" dirty="0"/>
              <a:t>sexual activity the church can bless is between a man and a woman (in marriage).  It says that everyone else, gay or </a:t>
            </a:r>
            <a:r>
              <a:rPr lang="en-US" sz="2800" i="1" dirty="0" smtClean="0"/>
              <a:t>straight, divorced, widowed or</a:t>
            </a:r>
            <a:endParaRPr lang="en-US" sz="2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680" y="2268279"/>
            <a:ext cx="3887267" cy="2186587"/>
          </a:xfrm>
          <a:prstGeom prst="rect">
            <a:avLst/>
          </a:prstGeom>
        </p:spPr>
      </p:pic>
    </p:spTree>
    <p:extLst>
      <p:ext uri="{BB962C8B-B14F-4D97-AF65-F5344CB8AC3E}">
        <p14:creationId xmlns:p14="http://schemas.microsoft.com/office/powerpoint/2010/main" val="3223877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8003" y="2294021"/>
            <a:ext cx="5127027" cy="2883953"/>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6132459" cy="3108543"/>
          </a:xfrm>
          <a:prstGeom prst="rect">
            <a:avLst/>
          </a:prstGeom>
          <a:noFill/>
        </p:spPr>
        <p:txBody>
          <a:bodyPr wrap="square" rtlCol="0">
            <a:spAutoFit/>
          </a:bodyPr>
          <a:lstStyle/>
          <a:p>
            <a:r>
              <a:rPr lang="en-US" sz="2800" dirty="0"/>
              <a:t>As far as how we guarantee our salvation:  One can turn to quotes in the Bible that seem to completely contradict one another on this topic.  For example, one could turn to John 3:16 to see that one is saved simply by professing faith in Jesus Christ. </a:t>
            </a:r>
          </a:p>
        </p:txBody>
      </p:sp>
    </p:spTree>
    <p:extLst>
      <p:ext uri="{BB962C8B-B14F-4D97-AF65-F5344CB8AC3E}">
        <p14:creationId xmlns:p14="http://schemas.microsoft.com/office/powerpoint/2010/main" val="310048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HOMOSEXUALITY:</a:t>
            </a:r>
            <a:endParaRPr lang="en-US" sz="2800" dirty="0"/>
          </a:p>
          <a:p>
            <a:r>
              <a:rPr lang="en-US" sz="2800" i="1" dirty="0"/>
              <a:t>While what Christians may consider moral may change </a:t>
            </a:r>
            <a:r>
              <a:rPr lang="en-US" sz="2800" i="1" dirty="0" smtClean="0"/>
              <a:t>- </a:t>
            </a:r>
            <a:r>
              <a:rPr lang="en-US" sz="2800" i="1" dirty="0"/>
              <a:t>slavery was once </a:t>
            </a:r>
            <a:r>
              <a:rPr lang="en-US" sz="2800" i="1" dirty="0" smtClean="0"/>
              <a:t>considered acceptable</a:t>
            </a:r>
            <a:endParaRPr lang="en-US" sz="2800" dirty="0"/>
          </a:p>
        </p:txBody>
      </p:sp>
      <p:sp>
        <p:nvSpPr>
          <p:cNvPr id="7" name="TextBox 6"/>
          <p:cNvSpPr txBox="1"/>
          <p:nvPr/>
        </p:nvSpPr>
        <p:spPr>
          <a:xfrm>
            <a:off x="573142" y="4395537"/>
            <a:ext cx="11354871" cy="954107"/>
          </a:xfrm>
          <a:prstGeom prst="rect">
            <a:avLst/>
          </a:prstGeom>
          <a:noFill/>
        </p:spPr>
        <p:txBody>
          <a:bodyPr wrap="square" rtlCol="0">
            <a:spAutoFit/>
          </a:bodyPr>
          <a:lstStyle/>
          <a:p>
            <a:r>
              <a:rPr lang="en-US" sz="2800" i="1" dirty="0"/>
              <a:t>the problem is that homosexual acts were canonically forbidden, in both the Eastern and Western Churches.  To go from this situation to blessing a </a:t>
            </a:r>
            <a:r>
              <a:rPr lang="en-US" sz="2800" i="1" dirty="0" smtClean="0"/>
              <a:t>gay</a:t>
            </a:r>
            <a:endParaRPr lang="en-US" sz="2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680" y="2268279"/>
            <a:ext cx="3887267" cy="2186587"/>
          </a:xfrm>
          <a:prstGeom prst="rect">
            <a:avLst/>
          </a:prstGeom>
        </p:spPr>
      </p:pic>
    </p:spTree>
    <p:extLst>
      <p:ext uri="{BB962C8B-B14F-4D97-AF65-F5344CB8AC3E}">
        <p14:creationId xmlns:p14="http://schemas.microsoft.com/office/powerpoint/2010/main" val="1991803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HOMOSEXUALITY:</a:t>
            </a:r>
            <a:endParaRPr lang="en-US" sz="2800" dirty="0"/>
          </a:p>
          <a:p>
            <a:r>
              <a:rPr lang="en-US" sz="2800" i="1" dirty="0"/>
              <a:t>marriage is quite a stretch, and the burden of proof, where an ancient tradition is concerned, is </a:t>
            </a:r>
            <a:r>
              <a:rPr lang="en-US" sz="2800" i="1" dirty="0" smtClean="0"/>
              <a:t> </a:t>
            </a:r>
            <a:endParaRPr lang="en-US" sz="2800" dirty="0"/>
          </a:p>
        </p:txBody>
      </p:sp>
      <p:sp>
        <p:nvSpPr>
          <p:cNvPr id="7" name="TextBox 6"/>
          <p:cNvSpPr txBox="1"/>
          <p:nvPr/>
        </p:nvSpPr>
        <p:spPr>
          <a:xfrm>
            <a:off x="573142" y="4395537"/>
            <a:ext cx="11354871" cy="1384995"/>
          </a:xfrm>
          <a:prstGeom prst="rect">
            <a:avLst/>
          </a:prstGeom>
          <a:noFill/>
        </p:spPr>
        <p:txBody>
          <a:bodyPr wrap="square" rtlCol="0">
            <a:spAutoFit/>
          </a:bodyPr>
          <a:lstStyle/>
          <a:p>
            <a:r>
              <a:rPr lang="en-US" sz="2800" i="1" dirty="0"/>
              <a:t>on those who want the change made.  They need to look for serious historical precedents, where the church went from one moral or doctrinal place to quite another, and engage them seriously.  </a:t>
            </a:r>
            <a:endParaRPr lang="en-US" sz="2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680" y="2268279"/>
            <a:ext cx="3887267" cy="2186587"/>
          </a:xfrm>
          <a:prstGeom prst="rect">
            <a:avLst/>
          </a:prstGeom>
        </p:spPr>
      </p:pic>
    </p:spTree>
    <p:extLst>
      <p:ext uri="{BB962C8B-B14F-4D97-AF65-F5344CB8AC3E}">
        <p14:creationId xmlns:p14="http://schemas.microsoft.com/office/powerpoint/2010/main" val="237235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HOMOSEXUALITY:</a:t>
            </a:r>
            <a:endParaRPr lang="en-US" sz="2800" dirty="0"/>
          </a:p>
          <a:p>
            <a:r>
              <a:rPr lang="en-US" sz="2800" dirty="0" smtClean="0"/>
              <a:t>in </a:t>
            </a:r>
            <a:r>
              <a:rPr lang="en-US" sz="2800" dirty="0"/>
              <a:t>terms of what “tradition” Mr. Garvey is talking about, in the Bible, there </a:t>
            </a:r>
            <a:r>
              <a:rPr lang="en-US" sz="2800" dirty="0" smtClean="0"/>
              <a:t>are statements in the</a:t>
            </a:r>
            <a:endParaRPr lang="en-US" sz="2800" dirty="0"/>
          </a:p>
        </p:txBody>
      </p:sp>
      <p:sp>
        <p:nvSpPr>
          <p:cNvPr id="7" name="TextBox 6"/>
          <p:cNvSpPr txBox="1"/>
          <p:nvPr/>
        </p:nvSpPr>
        <p:spPr>
          <a:xfrm>
            <a:off x="573142" y="4395537"/>
            <a:ext cx="11354871" cy="1384995"/>
          </a:xfrm>
          <a:prstGeom prst="rect">
            <a:avLst/>
          </a:prstGeom>
          <a:noFill/>
        </p:spPr>
        <p:txBody>
          <a:bodyPr wrap="square" rtlCol="0">
            <a:spAutoFit/>
          </a:bodyPr>
          <a:lstStyle/>
          <a:p>
            <a:r>
              <a:rPr lang="en-US" sz="2800" dirty="0"/>
              <a:t>Bible, there are statements in the Book of Leviticus and in Paul’s Letter to the </a:t>
            </a:r>
            <a:r>
              <a:rPr lang="en-US" sz="2800" dirty="0" smtClean="0"/>
              <a:t>Romans </a:t>
            </a:r>
            <a:r>
              <a:rPr lang="en-US" sz="2800" dirty="0"/>
              <a:t>about homosexual activity, and, again, </a:t>
            </a:r>
            <a:r>
              <a:rPr lang="en-US" sz="2800" dirty="0" smtClean="0"/>
              <a:t>there has been a long history</a:t>
            </a:r>
            <a:r>
              <a:rPr lang="en-US" dirty="0" smtClean="0"/>
              <a:t> </a:t>
            </a:r>
            <a:r>
              <a:rPr lang="en-US" sz="2800" dirty="0"/>
              <a:t>in the 2,000 years of the Church regarding this teaching.</a:t>
            </a:r>
            <a:r>
              <a:rPr lang="en-US" sz="2800" dirty="0" smtClean="0"/>
              <a:t> </a:t>
            </a:r>
            <a:endParaRPr lang="en-US" sz="2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680" y="2268279"/>
            <a:ext cx="3887267" cy="2186587"/>
          </a:xfrm>
          <a:prstGeom prst="rect">
            <a:avLst/>
          </a:prstGeom>
        </p:spPr>
      </p:pic>
    </p:spTree>
    <p:extLst>
      <p:ext uri="{BB962C8B-B14F-4D97-AF65-F5344CB8AC3E}">
        <p14:creationId xmlns:p14="http://schemas.microsoft.com/office/powerpoint/2010/main" val="2229437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HOMOSEXUALITY:</a:t>
            </a:r>
            <a:endParaRPr lang="en-US" sz="2800" dirty="0"/>
          </a:p>
          <a:p>
            <a:r>
              <a:rPr lang="en-US" sz="2800" dirty="0"/>
              <a:t>Having said all this, in our modern era, and certainly in the context of having Pope Francis</a:t>
            </a:r>
          </a:p>
        </p:txBody>
      </p:sp>
      <p:sp>
        <p:nvSpPr>
          <p:cNvPr id="7" name="TextBox 6"/>
          <p:cNvSpPr txBox="1"/>
          <p:nvPr/>
        </p:nvSpPr>
        <p:spPr>
          <a:xfrm>
            <a:off x="573142" y="4395537"/>
            <a:ext cx="11354871" cy="954107"/>
          </a:xfrm>
          <a:prstGeom prst="rect">
            <a:avLst/>
          </a:prstGeom>
          <a:noFill/>
        </p:spPr>
        <p:txBody>
          <a:bodyPr wrap="square" rtlCol="0">
            <a:spAutoFit/>
          </a:bodyPr>
          <a:lstStyle/>
          <a:p>
            <a:r>
              <a:rPr lang="en-US" sz="2800" dirty="0"/>
              <a:t>as our Pope….who has met with transgender and gay people to offer them his love many times in his time as pope….and who does not “scold” </a:t>
            </a:r>
            <a:r>
              <a:rPr lang="en-US" sz="2800" dirty="0" smtClean="0"/>
              <a:t>these</a:t>
            </a:r>
            <a:endParaRPr lang="en-US" sz="2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680" y="2268279"/>
            <a:ext cx="3887267" cy="2186587"/>
          </a:xfrm>
          <a:prstGeom prst="rect">
            <a:avLst/>
          </a:prstGeom>
        </p:spPr>
      </p:pic>
    </p:spTree>
    <p:extLst>
      <p:ext uri="{BB962C8B-B14F-4D97-AF65-F5344CB8AC3E}">
        <p14:creationId xmlns:p14="http://schemas.microsoft.com/office/powerpoint/2010/main" val="70325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2246769"/>
          </a:xfrm>
          <a:prstGeom prst="rect">
            <a:avLst/>
          </a:prstGeom>
          <a:noFill/>
        </p:spPr>
        <p:txBody>
          <a:bodyPr wrap="square" rtlCol="0">
            <a:spAutoFit/>
          </a:bodyPr>
          <a:lstStyle/>
          <a:p>
            <a:r>
              <a:rPr lang="en-US" sz="2800" b="1" dirty="0" smtClean="0"/>
              <a:t>HOMOSEXUALITY:</a:t>
            </a:r>
            <a:endParaRPr lang="en-US" sz="2800" dirty="0"/>
          </a:p>
          <a:p>
            <a:r>
              <a:rPr lang="en-US" sz="2800" dirty="0"/>
              <a:t>people when he meets them, but just embraces them and says that God loves them…..we also know that we are called to make the Church a family for all.</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680" y="2268279"/>
            <a:ext cx="3887267" cy="2186587"/>
          </a:xfrm>
          <a:prstGeom prst="rect">
            <a:avLst/>
          </a:prstGeom>
        </p:spPr>
      </p:pic>
    </p:spTree>
    <p:extLst>
      <p:ext uri="{BB962C8B-B14F-4D97-AF65-F5344CB8AC3E}">
        <p14:creationId xmlns:p14="http://schemas.microsoft.com/office/powerpoint/2010/main" val="440479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STEM CELLS:</a:t>
            </a:r>
            <a:endParaRPr lang="en-US" sz="2800" dirty="0"/>
          </a:p>
          <a:p>
            <a:r>
              <a:rPr lang="en-US" sz="2800" b="1" dirty="0"/>
              <a:t>What is a stem cell?</a:t>
            </a:r>
            <a:r>
              <a:rPr lang="en-US" sz="2800" dirty="0"/>
              <a:t>  A stem cell is a relatively unspecialized cell that, when it divides, can </a:t>
            </a:r>
            <a:r>
              <a:rPr lang="en-US" sz="2800" dirty="0" smtClean="0"/>
              <a:t>do</a:t>
            </a:r>
            <a:endParaRPr lang="en-US" sz="2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59" y="1491897"/>
            <a:ext cx="3587517" cy="2962970"/>
          </a:xfrm>
          <a:prstGeom prst="rect">
            <a:avLst/>
          </a:prstGeom>
        </p:spPr>
      </p:pic>
      <p:sp>
        <p:nvSpPr>
          <p:cNvPr id="5" name="TextBox 4"/>
          <p:cNvSpPr txBox="1"/>
          <p:nvPr/>
        </p:nvSpPr>
        <p:spPr>
          <a:xfrm>
            <a:off x="589182" y="4443666"/>
            <a:ext cx="11201765" cy="1384995"/>
          </a:xfrm>
          <a:prstGeom prst="rect">
            <a:avLst/>
          </a:prstGeom>
          <a:noFill/>
        </p:spPr>
        <p:txBody>
          <a:bodyPr wrap="square" rtlCol="0">
            <a:spAutoFit/>
          </a:bodyPr>
          <a:lstStyle/>
          <a:p>
            <a:r>
              <a:rPr lang="en-US" sz="2800" dirty="0"/>
              <a:t>two things: make another cell like itself, or make any of a number of cells with more specialized functions. For example, just one kind of stem cell in our </a:t>
            </a:r>
            <a:r>
              <a:rPr lang="en-US" sz="2800" dirty="0" smtClean="0"/>
              <a:t>blood can make new red blood cells, or white blood cells, or other</a:t>
            </a:r>
            <a:endParaRPr lang="en-US" sz="2800" dirty="0"/>
          </a:p>
        </p:txBody>
      </p:sp>
    </p:spTree>
    <p:extLst>
      <p:ext uri="{BB962C8B-B14F-4D97-AF65-F5344CB8AC3E}">
        <p14:creationId xmlns:p14="http://schemas.microsoft.com/office/powerpoint/2010/main" val="2424588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70" y="3096128"/>
            <a:ext cx="7182490" cy="1384995"/>
          </a:xfrm>
          <a:prstGeom prst="rect">
            <a:avLst/>
          </a:prstGeom>
          <a:noFill/>
        </p:spPr>
        <p:txBody>
          <a:bodyPr wrap="square" rtlCol="0">
            <a:spAutoFit/>
          </a:bodyPr>
          <a:lstStyle/>
          <a:p>
            <a:r>
              <a:rPr lang="en-US" sz="2800" b="1" dirty="0" smtClean="0"/>
              <a:t>STEM CELLS:</a:t>
            </a:r>
            <a:endParaRPr lang="en-US" sz="2800" dirty="0"/>
          </a:p>
          <a:p>
            <a:r>
              <a:rPr lang="en-US" sz="2800" dirty="0"/>
              <a:t>kinds—depending on what the body needs. These cells are like the stem of a </a:t>
            </a:r>
            <a:r>
              <a:rPr lang="en-US" sz="2800" dirty="0" smtClean="0"/>
              <a:t>plant that</a:t>
            </a:r>
            <a:endParaRPr lang="en-US" sz="2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59" y="1491897"/>
            <a:ext cx="3587517" cy="2962970"/>
          </a:xfrm>
          <a:prstGeom prst="rect">
            <a:avLst/>
          </a:prstGeom>
        </p:spPr>
      </p:pic>
      <p:sp>
        <p:nvSpPr>
          <p:cNvPr id="5" name="TextBox 4"/>
          <p:cNvSpPr txBox="1"/>
          <p:nvPr/>
        </p:nvSpPr>
        <p:spPr>
          <a:xfrm>
            <a:off x="589182" y="4443666"/>
            <a:ext cx="11201765" cy="523220"/>
          </a:xfrm>
          <a:prstGeom prst="rect">
            <a:avLst/>
          </a:prstGeom>
          <a:noFill/>
        </p:spPr>
        <p:txBody>
          <a:bodyPr wrap="square" rtlCol="0">
            <a:spAutoFit/>
          </a:bodyPr>
          <a:lstStyle/>
          <a:p>
            <a:r>
              <a:rPr lang="en-US" sz="2800" dirty="0"/>
              <a:t>spreads out in different directions as it grows.</a:t>
            </a:r>
          </a:p>
        </p:txBody>
      </p:sp>
    </p:spTree>
    <p:extLst>
      <p:ext uri="{BB962C8B-B14F-4D97-AF65-F5344CB8AC3E}">
        <p14:creationId xmlns:p14="http://schemas.microsoft.com/office/powerpoint/2010/main" val="2413600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STEM CELLS:</a:t>
            </a:r>
            <a:endParaRPr lang="en-US" sz="2800" dirty="0"/>
          </a:p>
          <a:p>
            <a:r>
              <a:rPr lang="en-US" sz="2800" b="1" dirty="0"/>
              <a:t>Is the Catholic Church opposed to all stem cell research?</a:t>
            </a:r>
            <a:r>
              <a:rPr lang="en-US" sz="2800" dirty="0"/>
              <a:t>  No. Most stem cell research uses cells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59" y="1491897"/>
            <a:ext cx="3587517" cy="2962970"/>
          </a:xfrm>
          <a:prstGeom prst="rect">
            <a:avLst/>
          </a:prstGeom>
        </p:spPr>
      </p:pic>
      <p:sp>
        <p:nvSpPr>
          <p:cNvPr id="5" name="TextBox 4"/>
          <p:cNvSpPr txBox="1"/>
          <p:nvPr/>
        </p:nvSpPr>
        <p:spPr>
          <a:xfrm>
            <a:off x="589182" y="4443666"/>
            <a:ext cx="11201765" cy="954107"/>
          </a:xfrm>
          <a:prstGeom prst="rect">
            <a:avLst/>
          </a:prstGeom>
          <a:noFill/>
        </p:spPr>
        <p:txBody>
          <a:bodyPr wrap="square" rtlCol="0">
            <a:spAutoFit/>
          </a:bodyPr>
          <a:lstStyle/>
          <a:p>
            <a:r>
              <a:rPr lang="en-US" sz="2800" dirty="0"/>
              <a:t>obtained from adult tissue, umbilical cord blood, and other sources that pose no moral problem. </a:t>
            </a:r>
          </a:p>
        </p:txBody>
      </p:sp>
    </p:spTree>
    <p:extLst>
      <p:ext uri="{BB962C8B-B14F-4D97-AF65-F5344CB8AC3E}">
        <p14:creationId xmlns:p14="http://schemas.microsoft.com/office/powerpoint/2010/main" val="3829936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STEM CELLS:</a:t>
            </a:r>
            <a:endParaRPr lang="en-US" sz="2800" dirty="0"/>
          </a:p>
          <a:p>
            <a:r>
              <a:rPr lang="en-US" sz="2800" dirty="0"/>
              <a:t>Useful stem cells have been found in </a:t>
            </a:r>
            <a:r>
              <a:rPr lang="en-US" sz="2800" dirty="0" smtClean="0"/>
              <a:t>bone marrow, blood, muscle, fat, nerves, and even</a:t>
            </a:r>
            <a:endParaRPr lang="en-US" sz="2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59" y="1491897"/>
            <a:ext cx="3587517" cy="2962970"/>
          </a:xfrm>
          <a:prstGeom prst="rect">
            <a:avLst/>
          </a:prstGeom>
        </p:spPr>
      </p:pic>
      <p:sp>
        <p:nvSpPr>
          <p:cNvPr id="5" name="TextBox 4"/>
          <p:cNvSpPr txBox="1"/>
          <p:nvPr/>
        </p:nvSpPr>
        <p:spPr>
          <a:xfrm>
            <a:off x="589182" y="4443666"/>
            <a:ext cx="11201765" cy="954107"/>
          </a:xfrm>
          <a:prstGeom prst="rect">
            <a:avLst/>
          </a:prstGeom>
          <a:noFill/>
        </p:spPr>
        <p:txBody>
          <a:bodyPr wrap="square" rtlCol="0">
            <a:spAutoFit/>
          </a:bodyPr>
          <a:lstStyle/>
          <a:p>
            <a:r>
              <a:rPr lang="en-US" sz="2800" dirty="0"/>
              <a:t>in the pulp of baby teeth. Some of these cells are already being used to treat people with a wide variety of diseases.</a:t>
            </a:r>
          </a:p>
        </p:txBody>
      </p:sp>
    </p:spTree>
    <p:extLst>
      <p:ext uri="{BB962C8B-B14F-4D97-AF65-F5344CB8AC3E}">
        <p14:creationId xmlns:p14="http://schemas.microsoft.com/office/powerpoint/2010/main" val="1750354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STEM CELLS:</a:t>
            </a:r>
            <a:endParaRPr lang="en-US" sz="2800" dirty="0"/>
          </a:p>
          <a:p>
            <a:r>
              <a:rPr lang="en-US" sz="2800" b="1" dirty="0"/>
              <a:t>Why is the Church opposed to stem cell research using the embryo?</a:t>
            </a:r>
            <a:r>
              <a:rPr lang="en-US" sz="2800" dirty="0"/>
              <a:t>  Because harvesting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59" y="1491897"/>
            <a:ext cx="3587517" cy="2962970"/>
          </a:xfrm>
          <a:prstGeom prst="rect">
            <a:avLst/>
          </a:prstGeom>
        </p:spPr>
      </p:pic>
      <p:sp>
        <p:nvSpPr>
          <p:cNvPr id="5" name="TextBox 4"/>
          <p:cNvSpPr txBox="1"/>
          <p:nvPr/>
        </p:nvSpPr>
        <p:spPr>
          <a:xfrm>
            <a:off x="589182" y="4443666"/>
            <a:ext cx="11201765" cy="1384995"/>
          </a:xfrm>
          <a:prstGeom prst="rect">
            <a:avLst/>
          </a:prstGeom>
          <a:noFill/>
        </p:spPr>
        <p:txBody>
          <a:bodyPr wrap="square" rtlCol="0">
            <a:spAutoFit/>
          </a:bodyPr>
          <a:lstStyle/>
          <a:p>
            <a:r>
              <a:rPr lang="en-US" sz="2800" dirty="0"/>
              <a:t>these stem cells kills the living human embryo. The Church opposes the direct destruction of innocent human life for any purpose, including research.</a:t>
            </a:r>
          </a:p>
        </p:txBody>
      </p:sp>
    </p:spTree>
    <p:extLst>
      <p:ext uri="{BB962C8B-B14F-4D97-AF65-F5344CB8AC3E}">
        <p14:creationId xmlns:p14="http://schemas.microsoft.com/office/powerpoint/2010/main" val="2730779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976" y="1925053"/>
            <a:ext cx="4438461" cy="3650992"/>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6132459" cy="1815882"/>
          </a:xfrm>
          <a:prstGeom prst="rect">
            <a:avLst/>
          </a:prstGeom>
          <a:noFill/>
        </p:spPr>
        <p:txBody>
          <a:bodyPr wrap="square" rtlCol="0">
            <a:spAutoFit/>
          </a:bodyPr>
          <a:lstStyle/>
          <a:p>
            <a:r>
              <a:rPr lang="en-US" sz="2800" i="1" dirty="0"/>
              <a:t>For God so loved the world that he gave his one and only Son, that whoever believes in him shall not perish but have eternal life.</a:t>
            </a:r>
          </a:p>
        </p:txBody>
      </p:sp>
    </p:spTree>
    <p:extLst>
      <p:ext uri="{BB962C8B-B14F-4D97-AF65-F5344CB8AC3E}">
        <p14:creationId xmlns:p14="http://schemas.microsoft.com/office/powerpoint/2010/main" val="607063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STEM CELLS:</a:t>
            </a:r>
            <a:endParaRPr lang="en-US" sz="2800" dirty="0"/>
          </a:p>
          <a:p>
            <a:r>
              <a:rPr lang="en-US" sz="2800" b="1" dirty="0"/>
              <a:t>Haven't doctors, scientists, and commentators said that embryonic stem cell research will lead </a:t>
            </a:r>
            <a:endParaRPr lang="en-US" sz="2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59" y="1491897"/>
            <a:ext cx="3587517" cy="2962970"/>
          </a:xfrm>
          <a:prstGeom prst="rect">
            <a:avLst/>
          </a:prstGeom>
        </p:spPr>
      </p:pic>
      <p:sp>
        <p:nvSpPr>
          <p:cNvPr id="5" name="TextBox 4"/>
          <p:cNvSpPr txBox="1"/>
          <p:nvPr/>
        </p:nvSpPr>
        <p:spPr>
          <a:xfrm>
            <a:off x="589182" y="4443666"/>
            <a:ext cx="11201765" cy="1384995"/>
          </a:xfrm>
          <a:prstGeom prst="rect">
            <a:avLst/>
          </a:prstGeom>
          <a:noFill/>
        </p:spPr>
        <p:txBody>
          <a:bodyPr wrap="square" rtlCol="0">
            <a:spAutoFit/>
          </a:bodyPr>
          <a:lstStyle/>
          <a:p>
            <a:r>
              <a:rPr lang="en-US" sz="2800" b="1" dirty="0"/>
              <a:t>to the cure of many diseases?</a:t>
            </a:r>
            <a:r>
              <a:rPr lang="en-US" sz="2800" dirty="0"/>
              <a:t>  No medical advances or breakthroughs have been gained from using embryonic stem cells even after decades of research.</a:t>
            </a:r>
          </a:p>
        </p:txBody>
      </p:sp>
    </p:spTree>
    <p:extLst>
      <p:ext uri="{BB962C8B-B14F-4D97-AF65-F5344CB8AC3E}">
        <p14:creationId xmlns:p14="http://schemas.microsoft.com/office/powerpoint/2010/main" val="3345465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STEM CELLS:</a:t>
            </a:r>
            <a:endParaRPr lang="en-US" sz="2800" dirty="0"/>
          </a:p>
          <a:p>
            <a:r>
              <a:rPr lang="en-US" sz="2800" b="1" dirty="0"/>
              <a:t>Has research using adult stem cells ever accomplished anything?  </a:t>
            </a:r>
            <a:r>
              <a:rPr lang="en-US" sz="2800" dirty="0"/>
              <a:t>Yes.  All the </a:t>
            </a:r>
            <a:r>
              <a:rPr lang="en-US" sz="2800" dirty="0" smtClean="0"/>
              <a:t>break- </a:t>
            </a:r>
            <a:endParaRPr lang="en-US" sz="2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59" y="1491897"/>
            <a:ext cx="3587517" cy="2962970"/>
          </a:xfrm>
          <a:prstGeom prst="rect">
            <a:avLst/>
          </a:prstGeom>
        </p:spPr>
      </p:pic>
      <p:sp>
        <p:nvSpPr>
          <p:cNvPr id="5" name="TextBox 4"/>
          <p:cNvSpPr txBox="1"/>
          <p:nvPr/>
        </p:nvSpPr>
        <p:spPr>
          <a:xfrm>
            <a:off x="589182" y="4443666"/>
            <a:ext cx="11201765" cy="1384995"/>
          </a:xfrm>
          <a:prstGeom prst="rect">
            <a:avLst/>
          </a:prstGeom>
          <a:noFill/>
        </p:spPr>
        <p:txBody>
          <a:bodyPr wrap="square" rtlCol="0">
            <a:spAutoFit/>
          </a:bodyPr>
          <a:lstStyle/>
          <a:p>
            <a:r>
              <a:rPr lang="en-US" sz="2800" dirty="0" err="1" smtClean="0"/>
              <a:t>throughs</a:t>
            </a:r>
            <a:r>
              <a:rPr lang="en-US" sz="2800" dirty="0" smtClean="0"/>
              <a:t> </a:t>
            </a:r>
            <a:r>
              <a:rPr lang="en-US" sz="2800" dirty="0"/>
              <a:t>accomplished in stem cell research have been gained from adult and umbilical cord cells.  Thousands of lives have been saved by adult </a:t>
            </a:r>
            <a:r>
              <a:rPr lang="en-US" sz="2800" dirty="0" smtClean="0"/>
              <a:t>stem cells – most often in the form of “bone marrow transplants” for leukemia</a:t>
            </a:r>
            <a:endParaRPr lang="en-US" sz="2800" dirty="0"/>
          </a:p>
        </p:txBody>
      </p:sp>
    </p:spTree>
    <p:extLst>
      <p:ext uri="{BB962C8B-B14F-4D97-AF65-F5344CB8AC3E}">
        <p14:creationId xmlns:p14="http://schemas.microsoft.com/office/powerpoint/2010/main" val="4120739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STEM CELLS:</a:t>
            </a:r>
            <a:endParaRPr lang="en-US" sz="2800" dirty="0"/>
          </a:p>
          <a:p>
            <a:r>
              <a:rPr lang="en-US" sz="2800" dirty="0"/>
              <a:t>and other conditions (where the active ingredient in </a:t>
            </a:r>
            <a:r>
              <a:rPr lang="en-US" sz="2800" dirty="0" smtClean="0"/>
              <a:t>the bone marrow is stem cells).</a:t>
            </a:r>
            <a:endParaRPr lang="en-US" sz="2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59" y="1491897"/>
            <a:ext cx="3587517" cy="2962970"/>
          </a:xfrm>
          <a:prstGeom prst="rect">
            <a:avLst/>
          </a:prstGeom>
        </p:spPr>
      </p:pic>
      <p:sp>
        <p:nvSpPr>
          <p:cNvPr id="5" name="TextBox 4"/>
          <p:cNvSpPr txBox="1"/>
          <p:nvPr/>
        </p:nvSpPr>
        <p:spPr>
          <a:xfrm>
            <a:off x="589182" y="4443666"/>
            <a:ext cx="11201765" cy="1384995"/>
          </a:xfrm>
          <a:prstGeom prst="rect">
            <a:avLst/>
          </a:prstGeom>
          <a:noFill/>
        </p:spPr>
        <p:txBody>
          <a:bodyPr wrap="square" rtlCol="0">
            <a:spAutoFit/>
          </a:bodyPr>
          <a:lstStyle/>
          <a:p>
            <a:r>
              <a:rPr lang="en-US" sz="2800" dirty="0"/>
              <a:t>Today, adult stem cells have been used to help people with Parkinson's disease, spinal cord injury, sickle-cell anemia, heart damage, corneal damage, and dozens of other conditions.</a:t>
            </a:r>
          </a:p>
        </p:txBody>
      </p:sp>
    </p:spTree>
    <p:extLst>
      <p:ext uri="{BB962C8B-B14F-4D97-AF65-F5344CB8AC3E}">
        <p14:creationId xmlns:p14="http://schemas.microsoft.com/office/powerpoint/2010/main" val="239821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ACCESS TO HEALTH CARE:</a:t>
            </a:r>
            <a:endParaRPr lang="en-US" sz="2800" dirty="0"/>
          </a:p>
          <a:p>
            <a:r>
              <a:rPr lang="en-US" sz="2800" dirty="0"/>
              <a:t>On February 14, 2012, Bishop Stephen Blaire, chairman of the Committee on Domestic Justice</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59" y="1933610"/>
            <a:ext cx="4081135" cy="2365674"/>
          </a:xfrm>
          <a:prstGeom prst="rect">
            <a:avLst/>
          </a:prstGeom>
        </p:spPr>
      </p:pic>
      <p:sp>
        <p:nvSpPr>
          <p:cNvPr id="5" name="TextBox 4"/>
          <p:cNvSpPr txBox="1"/>
          <p:nvPr/>
        </p:nvSpPr>
        <p:spPr>
          <a:xfrm>
            <a:off x="589182" y="4443666"/>
            <a:ext cx="11201765" cy="954107"/>
          </a:xfrm>
          <a:prstGeom prst="rect">
            <a:avLst/>
          </a:prstGeom>
          <a:noFill/>
        </p:spPr>
        <p:txBody>
          <a:bodyPr wrap="square" rtlCol="0">
            <a:spAutoFit/>
          </a:bodyPr>
          <a:lstStyle/>
          <a:p>
            <a:r>
              <a:rPr lang="en-US" sz="2800" dirty="0"/>
              <a:t>and Human Development for the United States Conference of Catholic Bishops (USCCB).</a:t>
            </a:r>
          </a:p>
        </p:txBody>
      </p:sp>
    </p:spTree>
    <p:extLst>
      <p:ext uri="{BB962C8B-B14F-4D97-AF65-F5344CB8AC3E}">
        <p14:creationId xmlns:p14="http://schemas.microsoft.com/office/powerpoint/2010/main" val="3863052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ACCESS TO HEALTH CARE:</a:t>
            </a:r>
            <a:endParaRPr lang="en-US" sz="2800" dirty="0"/>
          </a:p>
          <a:p>
            <a:r>
              <a:rPr lang="en-US" sz="2800" dirty="0"/>
              <a:t>“Since 1919, the United States Catholic bishops have supported decent health care for all and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59" y="1933610"/>
            <a:ext cx="4081135" cy="2365674"/>
          </a:xfrm>
          <a:prstGeom prst="rect">
            <a:avLst/>
          </a:prstGeom>
        </p:spPr>
      </p:pic>
      <p:sp>
        <p:nvSpPr>
          <p:cNvPr id="5" name="TextBox 4"/>
          <p:cNvSpPr txBox="1"/>
          <p:nvPr/>
        </p:nvSpPr>
        <p:spPr>
          <a:xfrm>
            <a:off x="589182" y="4443666"/>
            <a:ext cx="11201765" cy="1384995"/>
          </a:xfrm>
          <a:prstGeom prst="rect">
            <a:avLst/>
          </a:prstGeom>
          <a:noFill/>
        </p:spPr>
        <p:txBody>
          <a:bodyPr wrap="square" rtlCol="0">
            <a:spAutoFit/>
          </a:bodyPr>
          <a:lstStyle/>
          <a:p>
            <a:r>
              <a:rPr lang="en-US" sz="2800" dirty="0"/>
              <a:t>government and private action to advance this essential </a:t>
            </a:r>
            <a:r>
              <a:rPr lang="en-US" sz="2800" dirty="0" smtClean="0"/>
              <a:t>goal …”  </a:t>
            </a:r>
            <a:r>
              <a:rPr lang="en-US" sz="2800" dirty="0"/>
              <a:t>In the recent health care debate the USCCB called universal and affordable health care “an urgent national priority and moral imperative.”</a:t>
            </a:r>
          </a:p>
        </p:txBody>
      </p:sp>
    </p:spTree>
    <p:extLst>
      <p:ext uri="{BB962C8B-B14F-4D97-AF65-F5344CB8AC3E}">
        <p14:creationId xmlns:p14="http://schemas.microsoft.com/office/powerpoint/2010/main" val="1609027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HUMAN CLONING:</a:t>
            </a:r>
            <a:endParaRPr lang="en-US" sz="2800" dirty="0"/>
          </a:p>
          <a:p>
            <a:r>
              <a:rPr lang="en-US" sz="2800" b="1" dirty="0"/>
              <a:t>What is human cloning and how is it related to stem cell research</a:t>
            </a:r>
            <a:r>
              <a:rPr lang="en-US" sz="2800" b="1" dirty="0" smtClean="0"/>
              <a:t>? </a:t>
            </a:r>
            <a:r>
              <a:rPr lang="en-US" sz="2800" dirty="0" smtClean="0"/>
              <a:t>In </a:t>
            </a:r>
            <a:r>
              <a:rPr lang="en-US" sz="2800" dirty="0"/>
              <a:t>human cloning, </a:t>
            </a:r>
            <a:r>
              <a:rPr lang="en-US" sz="2800" dirty="0" smtClean="0"/>
              <a:t>the DNA</a:t>
            </a:r>
            <a:endParaRPr lang="en-US" sz="2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59" y="1933610"/>
            <a:ext cx="4081135" cy="2365674"/>
          </a:xfrm>
          <a:prstGeom prst="rect">
            <a:avLst/>
          </a:prstGeom>
        </p:spPr>
      </p:pic>
      <p:sp>
        <p:nvSpPr>
          <p:cNvPr id="5" name="TextBox 4"/>
          <p:cNvSpPr txBox="1"/>
          <p:nvPr/>
        </p:nvSpPr>
        <p:spPr>
          <a:xfrm>
            <a:off x="589182" y="4347414"/>
            <a:ext cx="11201765" cy="1384995"/>
          </a:xfrm>
          <a:prstGeom prst="rect">
            <a:avLst/>
          </a:prstGeom>
          <a:noFill/>
        </p:spPr>
        <p:txBody>
          <a:bodyPr wrap="square" rtlCol="0">
            <a:spAutoFit/>
          </a:bodyPr>
          <a:lstStyle/>
          <a:p>
            <a:r>
              <a:rPr lang="en-US" sz="2800" dirty="0"/>
              <a:t>from the nucleus of a person's body cell is inserted into an egg whose own genetic material has been removed, and the egg is then stimulated to begin embryonic development. </a:t>
            </a:r>
          </a:p>
        </p:txBody>
      </p:sp>
    </p:spTree>
    <p:extLst>
      <p:ext uri="{BB962C8B-B14F-4D97-AF65-F5344CB8AC3E}">
        <p14:creationId xmlns:p14="http://schemas.microsoft.com/office/powerpoint/2010/main" val="2414431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HUMAN CLONING:</a:t>
            </a:r>
            <a:endParaRPr lang="en-US" sz="2800" dirty="0"/>
          </a:p>
          <a:p>
            <a:r>
              <a:rPr lang="en-US" sz="2800" dirty="0"/>
              <a:t>The resulting cloned embryo would genetically be an almost identical </a:t>
            </a:r>
            <a:r>
              <a:rPr lang="en-US" sz="2800" dirty="0" smtClean="0"/>
              <a:t>twin to the person </a:t>
            </a:r>
            <a:endParaRPr lang="en-US" sz="2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59" y="1933610"/>
            <a:ext cx="4081135" cy="2365674"/>
          </a:xfrm>
          <a:prstGeom prst="rect">
            <a:avLst/>
          </a:prstGeom>
        </p:spPr>
      </p:pic>
      <p:sp>
        <p:nvSpPr>
          <p:cNvPr id="5" name="TextBox 4"/>
          <p:cNvSpPr txBox="1"/>
          <p:nvPr/>
        </p:nvSpPr>
        <p:spPr>
          <a:xfrm>
            <a:off x="589182" y="4347414"/>
            <a:ext cx="11201765" cy="1384995"/>
          </a:xfrm>
          <a:prstGeom prst="rect">
            <a:avLst/>
          </a:prstGeom>
          <a:noFill/>
        </p:spPr>
        <p:txBody>
          <a:bodyPr wrap="square" rtlCol="0">
            <a:spAutoFit/>
          </a:bodyPr>
          <a:lstStyle/>
          <a:p>
            <a:r>
              <a:rPr lang="en-US" sz="2800" dirty="0"/>
              <a:t>supplying the body cell. This research overlaps with the stem cell issue. That is, human cloning might be done to create an embryo who will be destroyed to provide stem cells genetically matched to a patient</a:t>
            </a:r>
            <a:r>
              <a:rPr lang="en-US" sz="2800" dirty="0" smtClean="0"/>
              <a:t>, so the cells will not</a:t>
            </a:r>
            <a:endParaRPr lang="en-US" sz="2800" dirty="0"/>
          </a:p>
        </p:txBody>
      </p:sp>
    </p:spTree>
    <p:extLst>
      <p:ext uri="{BB962C8B-B14F-4D97-AF65-F5344CB8AC3E}">
        <p14:creationId xmlns:p14="http://schemas.microsoft.com/office/powerpoint/2010/main" val="4069607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HUMAN CLONING:</a:t>
            </a:r>
            <a:endParaRPr lang="en-US" sz="2800" dirty="0"/>
          </a:p>
          <a:p>
            <a:r>
              <a:rPr lang="en-US" sz="2800" dirty="0"/>
              <a:t>be rejected as foreign tissue. But some cloning research is done for </a:t>
            </a:r>
            <a:r>
              <a:rPr lang="en-US" sz="2800" dirty="0" smtClean="0"/>
              <a:t>other purposes – for </a:t>
            </a:r>
            <a:endParaRPr lang="en-US" sz="2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59" y="1933610"/>
            <a:ext cx="4081135" cy="2365674"/>
          </a:xfrm>
          <a:prstGeom prst="rect">
            <a:avLst/>
          </a:prstGeom>
        </p:spPr>
      </p:pic>
      <p:sp>
        <p:nvSpPr>
          <p:cNvPr id="5" name="TextBox 4"/>
          <p:cNvSpPr txBox="1"/>
          <p:nvPr/>
        </p:nvSpPr>
        <p:spPr>
          <a:xfrm>
            <a:off x="589182" y="4347414"/>
            <a:ext cx="11201765" cy="1815882"/>
          </a:xfrm>
          <a:prstGeom prst="rect">
            <a:avLst/>
          </a:prstGeom>
          <a:noFill/>
        </p:spPr>
        <p:txBody>
          <a:bodyPr wrap="square" rtlCol="0">
            <a:spAutoFit/>
          </a:bodyPr>
          <a:lstStyle/>
          <a:p>
            <a:r>
              <a:rPr lang="en-US" sz="2800" dirty="0"/>
              <a:t>example, to create embryos with devastating illnesses from the body cells of sick patients, to study the early progress of that disease. Most embryonic stem cell research involves embryos created by in vitro fertilization, not cloning. </a:t>
            </a:r>
          </a:p>
        </p:txBody>
      </p:sp>
    </p:spTree>
    <p:extLst>
      <p:ext uri="{BB962C8B-B14F-4D97-AF65-F5344CB8AC3E}">
        <p14:creationId xmlns:p14="http://schemas.microsoft.com/office/powerpoint/2010/main" val="4131243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HUMAN CLONING:</a:t>
            </a:r>
            <a:endParaRPr lang="en-US" sz="2800" dirty="0"/>
          </a:p>
          <a:p>
            <a:r>
              <a:rPr lang="en-US" sz="2800" b="1" dirty="0"/>
              <a:t>Why does the Church oppose human </a:t>
            </a:r>
            <a:r>
              <a:rPr lang="en-US" sz="2800" b="1" dirty="0" smtClean="0"/>
              <a:t>cloning?</a:t>
            </a:r>
            <a:r>
              <a:rPr lang="en-US" sz="2800" dirty="0"/>
              <a:t> </a:t>
            </a:r>
            <a:r>
              <a:rPr lang="en-US" sz="2800" dirty="0" smtClean="0"/>
              <a:t>Cloning </a:t>
            </a:r>
            <a:r>
              <a:rPr lang="en-US" sz="2800" dirty="0"/>
              <a:t>is a depersonalized way </a:t>
            </a:r>
            <a:r>
              <a:rPr lang="en-US" sz="2800" dirty="0" smtClean="0"/>
              <a:t>to reproduce,</a:t>
            </a:r>
            <a:endParaRPr lang="en-US" sz="2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59" y="1933610"/>
            <a:ext cx="4081135" cy="2365674"/>
          </a:xfrm>
          <a:prstGeom prst="rect">
            <a:avLst/>
          </a:prstGeom>
        </p:spPr>
      </p:pic>
      <p:sp>
        <p:nvSpPr>
          <p:cNvPr id="5" name="TextBox 4"/>
          <p:cNvSpPr txBox="1"/>
          <p:nvPr/>
        </p:nvSpPr>
        <p:spPr>
          <a:xfrm>
            <a:off x="589182" y="4347414"/>
            <a:ext cx="11201765" cy="1384995"/>
          </a:xfrm>
          <a:prstGeom prst="rect">
            <a:avLst/>
          </a:prstGeom>
          <a:noFill/>
        </p:spPr>
        <p:txBody>
          <a:bodyPr wrap="square" rtlCol="0">
            <a:spAutoFit/>
          </a:bodyPr>
          <a:lstStyle/>
          <a:p>
            <a:r>
              <a:rPr lang="en-US" sz="2800" dirty="0"/>
              <a:t>in which human beings are manufactured in the laboratory to preset specifications. It is not a worthy way to bring a new human being into the world.</a:t>
            </a:r>
          </a:p>
        </p:txBody>
      </p:sp>
    </p:spTree>
    <p:extLst>
      <p:ext uri="{BB962C8B-B14F-4D97-AF65-F5344CB8AC3E}">
        <p14:creationId xmlns:p14="http://schemas.microsoft.com/office/powerpoint/2010/main" val="3333294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384995"/>
          </a:xfrm>
          <a:prstGeom prst="rect">
            <a:avLst/>
          </a:prstGeom>
          <a:noFill/>
        </p:spPr>
        <p:txBody>
          <a:bodyPr wrap="square" rtlCol="0">
            <a:spAutoFit/>
          </a:bodyPr>
          <a:lstStyle/>
          <a:p>
            <a:r>
              <a:rPr lang="en-US" sz="2800" b="1" dirty="0" smtClean="0"/>
              <a:t>HUMAN CLONING:</a:t>
            </a:r>
            <a:endParaRPr lang="en-US" sz="2800" dirty="0"/>
          </a:p>
          <a:p>
            <a:r>
              <a:rPr lang="en-US" sz="2800" dirty="0"/>
              <a:t>When done for stem cell research, it involves the moral wrong of all embryonic </a:t>
            </a:r>
            <a:r>
              <a:rPr lang="en-US" sz="2800" dirty="0" smtClean="0"/>
              <a:t>stem cell research</a:t>
            </a:r>
            <a:endParaRPr lang="en-US" sz="2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59" y="1933610"/>
            <a:ext cx="4081135" cy="2365674"/>
          </a:xfrm>
          <a:prstGeom prst="rect">
            <a:avLst/>
          </a:prstGeom>
        </p:spPr>
      </p:pic>
      <p:sp>
        <p:nvSpPr>
          <p:cNvPr id="5" name="TextBox 4"/>
          <p:cNvSpPr txBox="1"/>
          <p:nvPr/>
        </p:nvSpPr>
        <p:spPr>
          <a:xfrm>
            <a:off x="589182" y="4347414"/>
            <a:ext cx="11201765" cy="1384995"/>
          </a:xfrm>
          <a:prstGeom prst="rect">
            <a:avLst/>
          </a:prstGeom>
          <a:noFill/>
        </p:spPr>
        <p:txBody>
          <a:bodyPr wrap="square" rtlCol="0">
            <a:spAutoFit/>
          </a:bodyPr>
          <a:lstStyle/>
          <a:p>
            <a:r>
              <a:rPr lang="en-US" sz="2800" dirty="0"/>
              <a:t>(destroying an innocent human life for possible benefit to others) plus an additional wrong: It creates human beings solely in order to kill them for their cells. </a:t>
            </a:r>
          </a:p>
        </p:txBody>
      </p:sp>
    </p:spTree>
    <p:extLst>
      <p:ext uri="{BB962C8B-B14F-4D97-AF65-F5344CB8AC3E}">
        <p14:creationId xmlns:p14="http://schemas.microsoft.com/office/powerpoint/2010/main" val="546229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4358" y="2120210"/>
            <a:ext cx="4572000" cy="3424587"/>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5998821" cy="2677656"/>
          </a:xfrm>
          <a:prstGeom prst="rect">
            <a:avLst/>
          </a:prstGeom>
          <a:noFill/>
        </p:spPr>
        <p:txBody>
          <a:bodyPr wrap="square" rtlCol="0">
            <a:spAutoFit/>
          </a:bodyPr>
          <a:lstStyle/>
          <a:p>
            <a:r>
              <a:rPr lang="en-US" sz="2800" dirty="0"/>
              <a:t>But, on the other hand, in Matthew 7:22 we hear Jesus himself say, “Not everyone who says to Me, ‘Lord, Lord,’ will enter the kingdom of heaven, but only he who does the will of My Father in heaven. </a:t>
            </a:r>
            <a:endParaRPr lang="en-US" sz="2800" i="1" dirty="0"/>
          </a:p>
        </p:txBody>
      </p:sp>
    </p:spTree>
    <p:extLst>
      <p:ext uri="{BB962C8B-B14F-4D97-AF65-F5344CB8AC3E}">
        <p14:creationId xmlns:p14="http://schemas.microsoft.com/office/powerpoint/2010/main" val="3874677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 MORAL TEACHING</a:t>
            </a:r>
            <a:endParaRPr lang="en-US" sz="4800" b="1" dirty="0">
              <a:solidFill>
                <a:schemeClr val="bg2">
                  <a:lumMod val="10000"/>
                </a:schemeClr>
              </a:solidFill>
            </a:endParaRPr>
          </a:p>
        </p:txBody>
      </p:sp>
      <p:sp>
        <p:nvSpPr>
          <p:cNvPr id="4" name="TextBox 3"/>
          <p:cNvSpPr txBox="1"/>
          <p:nvPr/>
        </p:nvSpPr>
        <p:spPr>
          <a:xfrm>
            <a:off x="589183" y="1187118"/>
            <a:ext cx="6405174" cy="954107"/>
          </a:xfrm>
          <a:prstGeom prst="rect">
            <a:avLst/>
          </a:prstGeom>
          <a:noFill/>
        </p:spPr>
        <p:txBody>
          <a:bodyPr wrap="square" rtlCol="0">
            <a:spAutoFit/>
          </a:bodyPr>
          <a:lstStyle/>
          <a:p>
            <a:r>
              <a:rPr lang="en-US" sz="2800" b="1" dirty="0" smtClean="0"/>
              <a:t>MAKING A MORAL DECISION AS A CATHOLIC</a:t>
            </a:r>
            <a:endParaRPr lang="en-US" sz="2800" b="1" dirty="0"/>
          </a:p>
        </p:txBody>
      </p:sp>
      <p:sp>
        <p:nvSpPr>
          <p:cNvPr id="9" name="TextBox 8"/>
          <p:cNvSpPr txBox="1"/>
          <p:nvPr/>
        </p:nvSpPr>
        <p:spPr>
          <a:xfrm>
            <a:off x="589182" y="2550691"/>
            <a:ext cx="6682289" cy="523220"/>
          </a:xfrm>
          <a:prstGeom prst="rect">
            <a:avLst/>
          </a:prstGeom>
          <a:noFill/>
        </p:spPr>
        <p:txBody>
          <a:bodyPr wrap="square" rtlCol="0">
            <a:spAutoFit/>
          </a:bodyPr>
          <a:lstStyle/>
          <a:p>
            <a:pPr lvl="0"/>
            <a:r>
              <a:rPr lang="en-US" sz="2800" dirty="0" smtClean="0"/>
              <a:t>EXAMPLES:</a:t>
            </a:r>
            <a:endParaRPr lang="en-US" sz="2800" dirty="0"/>
          </a:p>
        </p:txBody>
      </p:sp>
      <p:sp>
        <p:nvSpPr>
          <p:cNvPr id="6" name="TextBox 5"/>
          <p:cNvSpPr txBox="1"/>
          <p:nvPr/>
        </p:nvSpPr>
        <p:spPr>
          <a:xfrm>
            <a:off x="561469" y="3096128"/>
            <a:ext cx="7282821" cy="1815882"/>
          </a:xfrm>
          <a:prstGeom prst="rect">
            <a:avLst/>
          </a:prstGeom>
          <a:noFill/>
        </p:spPr>
        <p:txBody>
          <a:bodyPr wrap="square" rtlCol="0">
            <a:spAutoFit/>
          </a:bodyPr>
          <a:lstStyle/>
          <a:p>
            <a:r>
              <a:rPr lang="en-US" sz="2800" b="1" dirty="0" smtClean="0"/>
              <a:t>HUMAN CLONING:</a:t>
            </a:r>
            <a:endParaRPr lang="en-US" sz="2800" dirty="0"/>
          </a:p>
          <a:p>
            <a:r>
              <a:rPr lang="en-US" sz="2800" dirty="0"/>
              <a:t>This is the ultimate reduction of a fellow human being to a mere means, to an instrument of other people's wishes.</a:t>
            </a:r>
            <a:r>
              <a:rPr lang="en-US" sz="2800" b="1" dirty="0"/>
              <a:t> </a:t>
            </a:r>
            <a:endParaRPr lang="en-US" sz="2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59" y="1933610"/>
            <a:ext cx="4081135" cy="2365674"/>
          </a:xfrm>
          <a:prstGeom prst="rect">
            <a:avLst/>
          </a:prstGeom>
        </p:spPr>
      </p:pic>
    </p:spTree>
    <p:extLst>
      <p:ext uri="{BB962C8B-B14F-4D97-AF65-F5344CB8AC3E}">
        <p14:creationId xmlns:p14="http://schemas.microsoft.com/office/powerpoint/2010/main" val="4260312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QUESTIONS &amp; ANSWERS</a:t>
            </a:r>
            <a:endParaRPr lang="en-US" sz="4800" b="1" dirty="0">
              <a:solidFill>
                <a:schemeClr val="bg2">
                  <a:lumMod val="10000"/>
                </a:schemeClr>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9768" y="1933610"/>
            <a:ext cx="4591874" cy="3443906"/>
          </a:xfrm>
          <a:prstGeom prst="rect">
            <a:avLst/>
          </a:prstGeom>
        </p:spPr>
      </p:pic>
      <p:sp>
        <p:nvSpPr>
          <p:cNvPr id="8" name="TextBox 7"/>
          <p:cNvSpPr txBox="1"/>
          <p:nvPr/>
        </p:nvSpPr>
        <p:spPr>
          <a:xfrm>
            <a:off x="637310" y="2342146"/>
            <a:ext cx="6132458" cy="1384995"/>
          </a:xfrm>
          <a:prstGeom prst="rect">
            <a:avLst/>
          </a:prstGeom>
          <a:noFill/>
        </p:spPr>
        <p:txBody>
          <a:bodyPr wrap="square" rtlCol="0">
            <a:spAutoFit/>
          </a:bodyPr>
          <a:lstStyle/>
          <a:p>
            <a:r>
              <a:rPr lang="en-US" sz="2800" dirty="0" smtClean="0"/>
              <a:t>If you have questions that need answers, please contact Fr. Andy via email at AAAron@archbalt.org</a:t>
            </a:r>
            <a:endParaRPr lang="en-US" sz="2800" dirty="0"/>
          </a:p>
        </p:txBody>
      </p:sp>
    </p:spTree>
    <p:extLst>
      <p:ext uri="{BB962C8B-B14F-4D97-AF65-F5344CB8AC3E}">
        <p14:creationId xmlns:p14="http://schemas.microsoft.com/office/powerpoint/2010/main" val="4104784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185" y="1729331"/>
            <a:ext cx="4004161" cy="4004161"/>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5998821" cy="2677656"/>
          </a:xfrm>
          <a:prstGeom prst="rect">
            <a:avLst/>
          </a:prstGeom>
          <a:noFill/>
        </p:spPr>
        <p:txBody>
          <a:bodyPr wrap="square" rtlCol="0">
            <a:spAutoFit/>
          </a:bodyPr>
          <a:lstStyle/>
          <a:p>
            <a:r>
              <a:rPr lang="en-US" sz="2800" dirty="0" smtClean="0"/>
              <a:t>Many will say to Me on that day, </a:t>
            </a:r>
            <a:r>
              <a:rPr lang="en-US" sz="2800" i="1" dirty="0" smtClean="0"/>
              <a:t>‘Lord, Lord, did we not prophesy in Your name, and in Your name drive out demons and perform many miracles?’  </a:t>
            </a:r>
            <a:r>
              <a:rPr lang="en-US" sz="2800" dirty="0" smtClean="0"/>
              <a:t>Then I will tell them plainly, </a:t>
            </a:r>
            <a:r>
              <a:rPr lang="en-US" sz="2800" i="1" dirty="0" smtClean="0"/>
              <a:t>‘I never knew you; depart from Me, you workers of lawlessness’ </a:t>
            </a:r>
            <a:r>
              <a:rPr lang="en-US" sz="2800" dirty="0" smtClean="0"/>
              <a:t>…</a:t>
            </a:r>
            <a:r>
              <a:rPr lang="en-US" sz="2800" dirty="0"/>
              <a:t> </a:t>
            </a:r>
            <a:endParaRPr lang="en-US" sz="2800" i="1" dirty="0"/>
          </a:p>
        </p:txBody>
      </p:sp>
    </p:spTree>
    <p:extLst>
      <p:ext uri="{BB962C8B-B14F-4D97-AF65-F5344CB8AC3E}">
        <p14:creationId xmlns:p14="http://schemas.microsoft.com/office/powerpoint/2010/main" val="903163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185" y="1948046"/>
            <a:ext cx="4004161" cy="3566731"/>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5998821" cy="3108543"/>
          </a:xfrm>
          <a:prstGeom prst="rect">
            <a:avLst/>
          </a:prstGeom>
          <a:noFill/>
        </p:spPr>
        <p:txBody>
          <a:bodyPr wrap="square" rtlCol="0">
            <a:spAutoFit/>
          </a:bodyPr>
          <a:lstStyle/>
          <a:p>
            <a:r>
              <a:rPr lang="en-US" sz="2800" dirty="0"/>
              <a:t>Now, how could someone who prophesy in Jesus’s name and drive out demons and perform many miracles never have gotten around to saying to Jesus in their heart, at least once, “I believe in you Jesus</a:t>
            </a:r>
            <a:r>
              <a:rPr lang="en-US" sz="2800" dirty="0" smtClean="0"/>
              <a:t>”?  How is that possible?</a:t>
            </a:r>
            <a:endParaRPr lang="en-US" sz="2800" i="1" dirty="0"/>
          </a:p>
        </p:txBody>
      </p:sp>
    </p:spTree>
    <p:extLst>
      <p:ext uri="{BB962C8B-B14F-4D97-AF65-F5344CB8AC3E}">
        <p14:creationId xmlns:p14="http://schemas.microsoft.com/office/powerpoint/2010/main" val="181694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7896" y="1370042"/>
            <a:ext cx="4144736" cy="4144736"/>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5998821" cy="1815882"/>
          </a:xfrm>
          <a:prstGeom prst="rect">
            <a:avLst/>
          </a:prstGeom>
          <a:noFill/>
        </p:spPr>
        <p:txBody>
          <a:bodyPr wrap="square" rtlCol="0">
            <a:spAutoFit/>
          </a:bodyPr>
          <a:lstStyle/>
          <a:p>
            <a:r>
              <a:rPr lang="en-US" sz="2800" dirty="0"/>
              <a:t>The answer is that Jesus is saying you may, indeed, say you </a:t>
            </a:r>
            <a:r>
              <a:rPr lang="en-US" sz="2800" dirty="0" smtClean="0"/>
              <a:t>believe … but </a:t>
            </a:r>
            <a:r>
              <a:rPr lang="en-US" sz="2800" dirty="0"/>
              <a:t>how you live your life could mean you are not saved.</a:t>
            </a:r>
            <a:endParaRPr lang="en-US" sz="2800" i="1" dirty="0"/>
          </a:p>
        </p:txBody>
      </p:sp>
    </p:spTree>
    <p:extLst>
      <p:ext uri="{BB962C8B-B14F-4D97-AF65-F5344CB8AC3E}">
        <p14:creationId xmlns:p14="http://schemas.microsoft.com/office/powerpoint/2010/main" val="3352881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7895" y="2068340"/>
            <a:ext cx="4876799" cy="3233530"/>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5998821" cy="2677656"/>
          </a:xfrm>
          <a:prstGeom prst="rect">
            <a:avLst/>
          </a:prstGeom>
          <a:noFill/>
        </p:spPr>
        <p:txBody>
          <a:bodyPr wrap="square" rtlCol="0">
            <a:spAutoFit/>
          </a:bodyPr>
          <a:lstStyle/>
          <a:p>
            <a:r>
              <a:rPr lang="en-US" sz="2800" dirty="0"/>
              <a:t>Consider the story of Lazarus the poor man, where a rich man, who obviously was an observant, religious person, ends up “in torment” because of how he ignored the sufferings of Lazarus the poor man (Luke 16:19-31).</a:t>
            </a:r>
          </a:p>
        </p:txBody>
      </p:sp>
    </p:spTree>
    <p:extLst>
      <p:ext uri="{BB962C8B-B14F-4D97-AF65-F5344CB8AC3E}">
        <p14:creationId xmlns:p14="http://schemas.microsoft.com/office/powerpoint/2010/main" val="636696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830" y="2068340"/>
            <a:ext cx="4316929" cy="3233530"/>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5998821" cy="1384995"/>
          </a:xfrm>
          <a:prstGeom prst="rect">
            <a:avLst/>
          </a:prstGeom>
          <a:noFill/>
        </p:spPr>
        <p:txBody>
          <a:bodyPr wrap="square" rtlCol="0">
            <a:spAutoFit/>
          </a:bodyPr>
          <a:lstStyle/>
          <a:p>
            <a:r>
              <a:rPr lang="en-US" sz="2800" dirty="0"/>
              <a:t>We also know that Jesus is very forgiving, often of those that everyone else in society wants to reject or hate </a:t>
            </a:r>
          </a:p>
        </p:txBody>
      </p:sp>
    </p:spTree>
    <p:extLst>
      <p:ext uri="{BB962C8B-B14F-4D97-AF65-F5344CB8AC3E}">
        <p14:creationId xmlns:p14="http://schemas.microsoft.com/office/powerpoint/2010/main" val="1087672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29" y="-734929"/>
            <a:ext cx="12193057" cy="8327858"/>
          </a:xfrm>
          <a:prstGeom prst="rect">
            <a:avLst/>
          </a:prstGeom>
        </p:spPr>
      </p:pic>
      <p:sp>
        <p:nvSpPr>
          <p:cNvPr id="5" name="TextBox 4"/>
          <p:cNvSpPr txBox="1"/>
          <p:nvPr/>
        </p:nvSpPr>
        <p:spPr>
          <a:xfrm>
            <a:off x="632356" y="872406"/>
            <a:ext cx="11076709" cy="837473"/>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3600" dirty="0" smtClean="0"/>
              <a:t>Purgatory and Heaven</a:t>
            </a:r>
            <a:endParaRPr lang="en-US" sz="3600" dirty="0"/>
          </a:p>
        </p:txBody>
      </p:sp>
      <p:sp>
        <p:nvSpPr>
          <p:cNvPr id="6" name="TextBox 5"/>
          <p:cNvSpPr txBox="1"/>
          <p:nvPr/>
        </p:nvSpPr>
        <p:spPr>
          <a:xfrm>
            <a:off x="632356" y="1561252"/>
            <a:ext cx="11076709" cy="837473"/>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3600" dirty="0" smtClean="0"/>
              <a:t>Catholic Moral Teaching – the history of the Church</a:t>
            </a:r>
            <a:endParaRPr lang="en-US" sz="3600" dirty="0"/>
          </a:p>
        </p:txBody>
      </p:sp>
    </p:spTree>
    <p:extLst>
      <p:ext uri="{BB962C8B-B14F-4D97-AF65-F5344CB8AC3E}">
        <p14:creationId xmlns:p14="http://schemas.microsoft.com/office/powerpoint/2010/main" val="22645317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7895" y="2241572"/>
            <a:ext cx="4876799" cy="2887065"/>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5998821" cy="1384995"/>
          </a:xfrm>
          <a:prstGeom prst="rect">
            <a:avLst/>
          </a:prstGeom>
          <a:noFill/>
        </p:spPr>
        <p:txBody>
          <a:bodyPr wrap="square" rtlCol="0">
            <a:spAutoFit/>
          </a:bodyPr>
          <a:lstStyle/>
          <a:p>
            <a:r>
              <a:rPr lang="en-US" sz="2800" dirty="0"/>
              <a:t>We also know that Jesus is very forgiving, often of those that everyone else in society wants to reject or hate </a:t>
            </a:r>
          </a:p>
        </p:txBody>
      </p:sp>
      <p:sp>
        <p:nvSpPr>
          <p:cNvPr id="6" name="TextBox 5"/>
          <p:cNvSpPr txBox="1"/>
          <p:nvPr/>
        </p:nvSpPr>
        <p:spPr>
          <a:xfrm>
            <a:off x="589182" y="3382888"/>
            <a:ext cx="5951621"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The woman at the well</a:t>
            </a:r>
            <a:endParaRPr lang="en-US" sz="2800" dirty="0"/>
          </a:p>
        </p:txBody>
      </p:sp>
    </p:spTree>
    <p:extLst>
      <p:ext uri="{BB962C8B-B14F-4D97-AF65-F5344CB8AC3E}">
        <p14:creationId xmlns:p14="http://schemas.microsoft.com/office/powerpoint/2010/main" val="2435318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4357" y="2068339"/>
            <a:ext cx="3982531" cy="3742207"/>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5998821" cy="1384995"/>
          </a:xfrm>
          <a:prstGeom prst="rect">
            <a:avLst/>
          </a:prstGeom>
          <a:noFill/>
        </p:spPr>
        <p:txBody>
          <a:bodyPr wrap="square" rtlCol="0">
            <a:spAutoFit/>
          </a:bodyPr>
          <a:lstStyle/>
          <a:p>
            <a:r>
              <a:rPr lang="en-US" sz="2800" dirty="0"/>
              <a:t>We also know that Jesus is very forgiving, often of those that everyone else in society wants to reject or hate </a:t>
            </a:r>
          </a:p>
        </p:txBody>
      </p:sp>
      <p:sp>
        <p:nvSpPr>
          <p:cNvPr id="6" name="TextBox 5"/>
          <p:cNvSpPr txBox="1"/>
          <p:nvPr/>
        </p:nvSpPr>
        <p:spPr>
          <a:xfrm>
            <a:off x="589182" y="3382888"/>
            <a:ext cx="5951621"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The woman at the well</a:t>
            </a:r>
            <a:endParaRPr lang="en-US" sz="2800" dirty="0"/>
          </a:p>
        </p:txBody>
      </p:sp>
      <p:sp>
        <p:nvSpPr>
          <p:cNvPr id="8" name="TextBox 7"/>
          <p:cNvSpPr txBox="1"/>
          <p:nvPr/>
        </p:nvSpPr>
        <p:spPr>
          <a:xfrm>
            <a:off x="589182" y="3910769"/>
            <a:ext cx="5951621"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Mary, the sister of Lazarus</a:t>
            </a:r>
            <a:endParaRPr lang="en-US" sz="2800" dirty="0"/>
          </a:p>
        </p:txBody>
      </p:sp>
    </p:spTree>
    <p:extLst>
      <p:ext uri="{BB962C8B-B14F-4D97-AF65-F5344CB8AC3E}">
        <p14:creationId xmlns:p14="http://schemas.microsoft.com/office/powerpoint/2010/main" val="886350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7495" y="1410479"/>
            <a:ext cx="3384884" cy="4210055"/>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5998821" cy="1384995"/>
          </a:xfrm>
          <a:prstGeom prst="rect">
            <a:avLst/>
          </a:prstGeom>
          <a:noFill/>
        </p:spPr>
        <p:txBody>
          <a:bodyPr wrap="square" rtlCol="0">
            <a:spAutoFit/>
          </a:bodyPr>
          <a:lstStyle/>
          <a:p>
            <a:r>
              <a:rPr lang="en-US" sz="2800" dirty="0"/>
              <a:t>We also know that Jesus is very forgiving, often of those that everyone else in society wants to reject or hate </a:t>
            </a:r>
          </a:p>
        </p:txBody>
      </p:sp>
      <p:sp>
        <p:nvSpPr>
          <p:cNvPr id="6" name="TextBox 5"/>
          <p:cNvSpPr txBox="1"/>
          <p:nvPr/>
        </p:nvSpPr>
        <p:spPr>
          <a:xfrm>
            <a:off x="589182" y="3382888"/>
            <a:ext cx="5951621"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The woman at the well</a:t>
            </a:r>
            <a:endParaRPr lang="en-US" sz="2800" dirty="0"/>
          </a:p>
        </p:txBody>
      </p:sp>
      <p:sp>
        <p:nvSpPr>
          <p:cNvPr id="8" name="TextBox 7"/>
          <p:cNvSpPr txBox="1"/>
          <p:nvPr/>
        </p:nvSpPr>
        <p:spPr>
          <a:xfrm>
            <a:off x="589182" y="3910769"/>
            <a:ext cx="5951621"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Mary, the sister of Lazarus</a:t>
            </a:r>
            <a:endParaRPr lang="en-US" sz="2800" dirty="0"/>
          </a:p>
        </p:txBody>
      </p:sp>
      <p:sp>
        <p:nvSpPr>
          <p:cNvPr id="10" name="TextBox 9"/>
          <p:cNvSpPr txBox="1"/>
          <p:nvPr/>
        </p:nvSpPr>
        <p:spPr>
          <a:xfrm>
            <a:off x="589182" y="4438650"/>
            <a:ext cx="5951621"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Martha</a:t>
            </a:r>
            <a:endParaRPr lang="en-US" sz="2800" dirty="0"/>
          </a:p>
        </p:txBody>
      </p:sp>
    </p:spTree>
    <p:extLst>
      <p:ext uri="{BB962C8B-B14F-4D97-AF65-F5344CB8AC3E}">
        <p14:creationId xmlns:p14="http://schemas.microsoft.com/office/powerpoint/2010/main" val="1681794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0146" y="1710338"/>
            <a:ext cx="4767520" cy="3591532"/>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5998821" cy="1384995"/>
          </a:xfrm>
          <a:prstGeom prst="rect">
            <a:avLst/>
          </a:prstGeom>
          <a:noFill/>
        </p:spPr>
        <p:txBody>
          <a:bodyPr wrap="square" rtlCol="0">
            <a:spAutoFit/>
          </a:bodyPr>
          <a:lstStyle/>
          <a:p>
            <a:r>
              <a:rPr lang="en-US" sz="2800" dirty="0"/>
              <a:t>We also know that Jesus is very forgiving, often of those that everyone else in society wants to reject or hate </a:t>
            </a:r>
          </a:p>
        </p:txBody>
      </p:sp>
      <p:sp>
        <p:nvSpPr>
          <p:cNvPr id="6" name="TextBox 5"/>
          <p:cNvSpPr txBox="1"/>
          <p:nvPr/>
        </p:nvSpPr>
        <p:spPr>
          <a:xfrm>
            <a:off x="589182" y="3382888"/>
            <a:ext cx="5951621"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The woman at the well</a:t>
            </a:r>
            <a:endParaRPr lang="en-US" sz="2800" dirty="0"/>
          </a:p>
        </p:txBody>
      </p:sp>
      <p:sp>
        <p:nvSpPr>
          <p:cNvPr id="8" name="TextBox 7"/>
          <p:cNvSpPr txBox="1"/>
          <p:nvPr/>
        </p:nvSpPr>
        <p:spPr>
          <a:xfrm>
            <a:off x="589182" y="3910769"/>
            <a:ext cx="5951621"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Mary, the sister of Lazarus</a:t>
            </a:r>
            <a:endParaRPr lang="en-US" sz="2800" dirty="0"/>
          </a:p>
        </p:txBody>
      </p:sp>
      <p:sp>
        <p:nvSpPr>
          <p:cNvPr id="10" name="TextBox 9"/>
          <p:cNvSpPr txBox="1"/>
          <p:nvPr/>
        </p:nvSpPr>
        <p:spPr>
          <a:xfrm>
            <a:off x="589182" y="4438650"/>
            <a:ext cx="5951621"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Martha</a:t>
            </a:r>
            <a:endParaRPr lang="en-US" sz="2800" dirty="0"/>
          </a:p>
        </p:txBody>
      </p:sp>
      <p:sp>
        <p:nvSpPr>
          <p:cNvPr id="11" name="TextBox 10"/>
          <p:cNvSpPr txBox="1"/>
          <p:nvPr/>
        </p:nvSpPr>
        <p:spPr>
          <a:xfrm>
            <a:off x="589182" y="4966531"/>
            <a:ext cx="5951621"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Zacchaeus the tax collector</a:t>
            </a:r>
            <a:endParaRPr lang="en-US" sz="2800" dirty="0"/>
          </a:p>
        </p:txBody>
      </p:sp>
    </p:spTree>
    <p:extLst>
      <p:ext uri="{BB962C8B-B14F-4D97-AF65-F5344CB8AC3E}">
        <p14:creationId xmlns:p14="http://schemas.microsoft.com/office/powerpoint/2010/main" val="2450642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8899" y="1710338"/>
            <a:ext cx="4770291" cy="3591532"/>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5998821" cy="1384995"/>
          </a:xfrm>
          <a:prstGeom prst="rect">
            <a:avLst/>
          </a:prstGeom>
          <a:noFill/>
        </p:spPr>
        <p:txBody>
          <a:bodyPr wrap="square" rtlCol="0">
            <a:spAutoFit/>
          </a:bodyPr>
          <a:lstStyle/>
          <a:p>
            <a:r>
              <a:rPr lang="en-US" sz="2800" dirty="0"/>
              <a:t>We also know that Jesus is very forgiving, often of those that everyone else in society wants to reject or hate </a:t>
            </a:r>
          </a:p>
        </p:txBody>
      </p:sp>
      <p:sp>
        <p:nvSpPr>
          <p:cNvPr id="6" name="TextBox 5"/>
          <p:cNvSpPr txBox="1"/>
          <p:nvPr/>
        </p:nvSpPr>
        <p:spPr>
          <a:xfrm>
            <a:off x="589182" y="3382888"/>
            <a:ext cx="5951621"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The woman at the well</a:t>
            </a:r>
            <a:endParaRPr lang="en-US" sz="2800" dirty="0"/>
          </a:p>
        </p:txBody>
      </p:sp>
      <p:sp>
        <p:nvSpPr>
          <p:cNvPr id="8" name="TextBox 7"/>
          <p:cNvSpPr txBox="1"/>
          <p:nvPr/>
        </p:nvSpPr>
        <p:spPr>
          <a:xfrm>
            <a:off x="589182" y="3910769"/>
            <a:ext cx="5951621"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Mary, the sister of Lazarus</a:t>
            </a:r>
            <a:endParaRPr lang="en-US" sz="2800" dirty="0"/>
          </a:p>
        </p:txBody>
      </p:sp>
      <p:sp>
        <p:nvSpPr>
          <p:cNvPr id="10" name="TextBox 9"/>
          <p:cNvSpPr txBox="1"/>
          <p:nvPr/>
        </p:nvSpPr>
        <p:spPr>
          <a:xfrm>
            <a:off x="589182" y="4438650"/>
            <a:ext cx="5951621"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Martha</a:t>
            </a:r>
            <a:endParaRPr lang="en-US" sz="2800" dirty="0"/>
          </a:p>
        </p:txBody>
      </p:sp>
      <p:sp>
        <p:nvSpPr>
          <p:cNvPr id="11" name="TextBox 10"/>
          <p:cNvSpPr txBox="1"/>
          <p:nvPr/>
        </p:nvSpPr>
        <p:spPr>
          <a:xfrm>
            <a:off x="589182" y="4966531"/>
            <a:ext cx="5951621"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Zacchaeus the tax collector</a:t>
            </a:r>
            <a:endParaRPr lang="en-US" sz="2800" dirty="0"/>
          </a:p>
        </p:txBody>
      </p:sp>
      <p:sp>
        <p:nvSpPr>
          <p:cNvPr id="12" name="TextBox 11"/>
          <p:cNvSpPr txBox="1"/>
          <p:nvPr/>
        </p:nvSpPr>
        <p:spPr>
          <a:xfrm>
            <a:off x="589182" y="5494412"/>
            <a:ext cx="5951621"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The woman caught in adultery</a:t>
            </a:r>
            <a:endParaRPr lang="en-US" sz="2800" dirty="0"/>
          </a:p>
        </p:txBody>
      </p:sp>
    </p:spTree>
    <p:extLst>
      <p:ext uri="{BB962C8B-B14F-4D97-AF65-F5344CB8AC3E}">
        <p14:creationId xmlns:p14="http://schemas.microsoft.com/office/powerpoint/2010/main" val="3859894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830" y="1710338"/>
            <a:ext cx="4794880" cy="3591532"/>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5998821" cy="1815882"/>
          </a:xfrm>
          <a:prstGeom prst="rect">
            <a:avLst/>
          </a:prstGeom>
          <a:noFill/>
        </p:spPr>
        <p:txBody>
          <a:bodyPr wrap="square" rtlCol="0">
            <a:spAutoFit/>
          </a:bodyPr>
          <a:lstStyle/>
          <a:p>
            <a:r>
              <a:rPr lang="en-US" sz="2800" dirty="0"/>
              <a:t>he describes, in the story of the Prodigal Son, an amazingly loving God who RUNS to embrace his son when he returns home to ask for </a:t>
            </a:r>
            <a:r>
              <a:rPr lang="en-US" sz="2800" dirty="0" smtClean="0"/>
              <a:t>forgiveness …</a:t>
            </a:r>
            <a:endParaRPr lang="en-US" sz="2800" dirty="0"/>
          </a:p>
        </p:txBody>
      </p:sp>
    </p:spTree>
    <p:extLst>
      <p:ext uri="{BB962C8B-B14F-4D97-AF65-F5344CB8AC3E}">
        <p14:creationId xmlns:p14="http://schemas.microsoft.com/office/powerpoint/2010/main" val="355400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5574" y="1860884"/>
            <a:ext cx="5085463" cy="3169461"/>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5998821" cy="3539430"/>
          </a:xfrm>
          <a:prstGeom prst="rect">
            <a:avLst/>
          </a:prstGeom>
          <a:noFill/>
        </p:spPr>
        <p:txBody>
          <a:bodyPr wrap="square" rtlCol="0">
            <a:spAutoFit/>
          </a:bodyPr>
          <a:lstStyle/>
          <a:p>
            <a:r>
              <a:rPr lang="en-US" sz="2800" dirty="0"/>
              <a:t>S</a:t>
            </a:r>
            <a:r>
              <a:rPr lang="en-US" sz="2800" dirty="0" smtClean="0"/>
              <a:t>o </a:t>
            </a:r>
            <a:r>
              <a:rPr lang="en-US" sz="2800" dirty="0"/>
              <a:t>we should never fear our loving </a:t>
            </a:r>
            <a:r>
              <a:rPr lang="en-US" sz="2800" dirty="0" smtClean="0"/>
              <a:t>God … but </a:t>
            </a:r>
            <a:r>
              <a:rPr lang="en-US" sz="2800" dirty="0"/>
              <a:t>we also don’t want to live out something </a:t>
            </a:r>
            <a:r>
              <a:rPr lang="en-US" sz="2800" dirty="0" smtClean="0"/>
              <a:t>untrue.  That </a:t>
            </a:r>
            <a:r>
              <a:rPr lang="en-US" sz="2800" dirty="0"/>
              <a:t>somehow, if we just believe in Jesus, we are fine no matter how we treat others – indeed, look at Matthew 25 or 1 John 4:20 or many other places in Scripture to see that this is true.</a:t>
            </a:r>
          </a:p>
        </p:txBody>
      </p:sp>
    </p:spTree>
    <p:extLst>
      <p:ext uri="{BB962C8B-B14F-4D97-AF65-F5344CB8AC3E}">
        <p14:creationId xmlns:p14="http://schemas.microsoft.com/office/powerpoint/2010/main" val="3267357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5574" y="1925054"/>
            <a:ext cx="5187208" cy="3006822"/>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5998821" cy="2246769"/>
          </a:xfrm>
          <a:prstGeom prst="rect">
            <a:avLst/>
          </a:prstGeom>
          <a:noFill/>
        </p:spPr>
        <p:txBody>
          <a:bodyPr wrap="square" rtlCol="0">
            <a:spAutoFit/>
          </a:bodyPr>
          <a:lstStyle/>
          <a:p>
            <a:r>
              <a:rPr lang="en-US" sz="2800" dirty="0"/>
              <a:t>So the notion, in some segments of Christianity (not Catholics) that we are simply saved by grace and accepting Jesus, and that our actions have nothing to do with our salvation, is not Biblical.</a:t>
            </a:r>
          </a:p>
        </p:txBody>
      </p:sp>
    </p:spTree>
    <p:extLst>
      <p:ext uri="{BB962C8B-B14F-4D97-AF65-F5344CB8AC3E}">
        <p14:creationId xmlns:p14="http://schemas.microsoft.com/office/powerpoint/2010/main" val="3286613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746" y="1876926"/>
            <a:ext cx="4964291" cy="3054949"/>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5998821" cy="2246769"/>
          </a:xfrm>
          <a:prstGeom prst="rect">
            <a:avLst/>
          </a:prstGeom>
          <a:noFill/>
        </p:spPr>
        <p:txBody>
          <a:bodyPr wrap="square" rtlCol="0">
            <a:spAutoFit/>
          </a:bodyPr>
          <a:lstStyle/>
          <a:p>
            <a:r>
              <a:rPr lang="en-US" sz="2800" dirty="0"/>
              <a:t>What are we to think though?  Well, I do believe the answer comes in the 1999 Lutheran-Catholic declaration on the Doctrine of Justification (how we are saved)</a:t>
            </a:r>
            <a:r>
              <a:rPr lang="en-US" sz="2800" dirty="0" smtClean="0"/>
              <a:t>.</a:t>
            </a:r>
            <a:endParaRPr lang="en-US" sz="2800" dirty="0"/>
          </a:p>
        </p:txBody>
      </p:sp>
    </p:spTree>
    <p:extLst>
      <p:ext uri="{BB962C8B-B14F-4D97-AF65-F5344CB8AC3E}">
        <p14:creationId xmlns:p14="http://schemas.microsoft.com/office/powerpoint/2010/main" val="158010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6892" y="1710338"/>
            <a:ext cx="4841106" cy="3221537"/>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5998821" cy="1815882"/>
          </a:xfrm>
          <a:prstGeom prst="rect">
            <a:avLst/>
          </a:prstGeom>
          <a:noFill/>
        </p:spPr>
        <p:txBody>
          <a:bodyPr wrap="square" rtlCol="0">
            <a:spAutoFit/>
          </a:bodyPr>
          <a:lstStyle/>
          <a:p>
            <a:r>
              <a:rPr lang="en-US" sz="2800" dirty="0"/>
              <a:t>This was put together by leaders of the Roman Catholic Church and the World Lutheran Federation at the very highest levels.</a:t>
            </a:r>
          </a:p>
        </p:txBody>
      </p:sp>
    </p:spTree>
    <p:extLst>
      <p:ext uri="{BB962C8B-B14F-4D97-AF65-F5344CB8AC3E}">
        <p14:creationId xmlns:p14="http://schemas.microsoft.com/office/powerpoint/2010/main" val="1038192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29" y="-734929"/>
            <a:ext cx="12193057" cy="8327858"/>
          </a:xfrm>
          <a:prstGeom prst="rect">
            <a:avLst/>
          </a:prstGeom>
        </p:spPr>
      </p:pic>
      <p:sp>
        <p:nvSpPr>
          <p:cNvPr id="5" name="TextBox 4"/>
          <p:cNvSpPr txBox="1"/>
          <p:nvPr/>
        </p:nvSpPr>
        <p:spPr>
          <a:xfrm>
            <a:off x="632356" y="872406"/>
            <a:ext cx="11076709" cy="837473"/>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3600" dirty="0" smtClean="0"/>
              <a:t>Purgatory and Heaven</a:t>
            </a:r>
            <a:endParaRPr lang="en-US" sz="3600" dirty="0"/>
          </a:p>
        </p:txBody>
      </p:sp>
      <p:sp>
        <p:nvSpPr>
          <p:cNvPr id="6" name="TextBox 5"/>
          <p:cNvSpPr txBox="1"/>
          <p:nvPr/>
        </p:nvSpPr>
        <p:spPr>
          <a:xfrm>
            <a:off x="632356" y="1561252"/>
            <a:ext cx="11076709" cy="837473"/>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3600" dirty="0" smtClean="0"/>
              <a:t>Catholic Moral Teaching – the history of the Church</a:t>
            </a:r>
            <a:endParaRPr lang="en-US" sz="3600" dirty="0"/>
          </a:p>
        </p:txBody>
      </p:sp>
      <p:sp>
        <p:nvSpPr>
          <p:cNvPr id="7" name="TextBox 6"/>
          <p:cNvSpPr txBox="1"/>
          <p:nvPr/>
        </p:nvSpPr>
        <p:spPr>
          <a:xfrm>
            <a:off x="1150653" y="2406315"/>
            <a:ext cx="7014774" cy="523220"/>
          </a:xfrm>
          <a:prstGeom prst="rect">
            <a:avLst/>
          </a:prstGeom>
          <a:noFill/>
        </p:spPr>
        <p:txBody>
          <a:bodyPr wrap="square" rtlCol="0">
            <a:spAutoFit/>
          </a:bodyPr>
          <a:lstStyle/>
          <a:p>
            <a:pPr marL="285750" indent="-285750">
              <a:buFont typeface="Wingdings" panose="05000000000000000000" pitchFamily="2" charset="2"/>
              <a:buChar char="v"/>
            </a:pPr>
            <a:r>
              <a:rPr lang="en-US" sz="2800" dirty="0" smtClean="0"/>
              <a:t>Being Saved</a:t>
            </a:r>
            <a:endParaRPr lang="en-US" sz="2800" dirty="0"/>
          </a:p>
        </p:txBody>
      </p:sp>
    </p:spTree>
    <p:extLst>
      <p:ext uri="{BB962C8B-B14F-4D97-AF65-F5344CB8AC3E}">
        <p14:creationId xmlns:p14="http://schemas.microsoft.com/office/powerpoint/2010/main" val="39485382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9768" y="1710338"/>
            <a:ext cx="4317523" cy="3221537"/>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5998821" cy="1384995"/>
          </a:xfrm>
          <a:prstGeom prst="rect">
            <a:avLst/>
          </a:prstGeom>
          <a:noFill/>
        </p:spPr>
        <p:txBody>
          <a:bodyPr wrap="square" rtlCol="0">
            <a:spAutoFit/>
          </a:bodyPr>
          <a:lstStyle/>
          <a:p>
            <a:r>
              <a:rPr lang="en-US" sz="2800" dirty="0"/>
              <a:t>And it said that we are SAVED BY THE FREE GIFT OF GRACE FROM GOD – not by piling up good works for God</a:t>
            </a:r>
          </a:p>
        </p:txBody>
      </p:sp>
    </p:spTree>
    <p:extLst>
      <p:ext uri="{BB962C8B-B14F-4D97-AF65-F5344CB8AC3E}">
        <p14:creationId xmlns:p14="http://schemas.microsoft.com/office/powerpoint/2010/main" val="3707687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8391" y="1710338"/>
            <a:ext cx="3927379" cy="3221537"/>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6597681" cy="2246769"/>
          </a:xfrm>
          <a:prstGeom prst="rect">
            <a:avLst/>
          </a:prstGeom>
          <a:noFill/>
        </p:spPr>
        <p:txBody>
          <a:bodyPr wrap="square" rtlCol="0">
            <a:spAutoFit/>
          </a:bodyPr>
          <a:lstStyle/>
          <a:p>
            <a:r>
              <a:rPr lang="en-US" sz="2800" dirty="0" smtClean="0"/>
              <a:t>... BUT</a:t>
            </a:r>
            <a:r>
              <a:rPr lang="en-US" sz="2800" dirty="0"/>
              <a:t>, that if we really have professed to believe in our Savior, Jesus, and truly profess his name, THEN OUR ACTIONS SHOULD REFLECT THAT FAITH IN </a:t>
            </a:r>
            <a:r>
              <a:rPr lang="en-US" sz="2800" dirty="0" smtClean="0"/>
              <a:t>JESUS ... and </a:t>
            </a:r>
            <a:r>
              <a:rPr lang="en-US" sz="2800" dirty="0"/>
              <a:t>if they do not, then they are just empty words.</a:t>
            </a:r>
          </a:p>
        </p:txBody>
      </p:sp>
    </p:spTree>
    <p:extLst>
      <p:ext uri="{BB962C8B-B14F-4D97-AF65-F5344CB8AC3E}">
        <p14:creationId xmlns:p14="http://schemas.microsoft.com/office/powerpoint/2010/main" val="3544523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1312" y="1710338"/>
            <a:ext cx="3735256" cy="3735256"/>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6597681" cy="954107"/>
          </a:xfrm>
          <a:prstGeom prst="rect">
            <a:avLst/>
          </a:prstGeom>
          <a:noFill/>
        </p:spPr>
        <p:txBody>
          <a:bodyPr wrap="square" rtlCol="0">
            <a:spAutoFit/>
          </a:bodyPr>
          <a:lstStyle/>
          <a:p>
            <a:r>
              <a:rPr lang="en-US" sz="2800" dirty="0"/>
              <a:t>Indeed, maybe 1 John 4:20 helps us to see this when we quote that Scripture:</a:t>
            </a:r>
          </a:p>
        </p:txBody>
      </p:sp>
    </p:spTree>
    <p:extLst>
      <p:ext uri="{BB962C8B-B14F-4D97-AF65-F5344CB8AC3E}">
        <p14:creationId xmlns:p14="http://schemas.microsoft.com/office/powerpoint/2010/main" val="900795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1312" y="1710338"/>
            <a:ext cx="3735256" cy="3735256"/>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Being Saved by Grace versus Works:</a:t>
            </a:r>
            <a:endParaRPr lang="en-US" sz="2800" b="1" dirty="0"/>
          </a:p>
        </p:txBody>
      </p:sp>
      <p:sp>
        <p:nvSpPr>
          <p:cNvPr id="9" name="TextBox 8"/>
          <p:cNvSpPr txBox="1"/>
          <p:nvPr/>
        </p:nvSpPr>
        <p:spPr>
          <a:xfrm>
            <a:off x="589182" y="2069431"/>
            <a:ext cx="6597681" cy="2246769"/>
          </a:xfrm>
          <a:prstGeom prst="rect">
            <a:avLst/>
          </a:prstGeom>
          <a:noFill/>
        </p:spPr>
        <p:txBody>
          <a:bodyPr wrap="square" rtlCol="0">
            <a:spAutoFit/>
          </a:bodyPr>
          <a:lstStyle/>
          <a:p>
            <a:r>
              <a:rPr lang="en-US" sz="2800" dirty="0"/>
              <a:t>Whoever claims to love God yet hates a brother or sister is a liar. For whoever does not love their brother and sister, whom they have seen, cannot love God, whom they have not seen.</a:t>
            </a:r>
          </a:p>
        </p:txBody>
      </p:sp>
    </p:spTree>
    <p:extLst>
      <p:ext uri="{BB962C8B-B14F-4D97-AF65-F5344CB8AC3E}">
        <p14:creationId xmlns:p14="http://schemas.microsoft.com/office/powerpoint/2010/main" val="1971140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1473" y="1502071"/>
            <a:ext cx="3206963" cy="4167424"/>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Belief of Purgatory in the Catholic faith</a:t>
            </a:r>
            <a:endParaRPr lang="en-US" sz="2800" b="1" dirty="0"/>
          </a:p>
        </p:txBody>
      </p:sp>
      <p:sp>
        <p:nvSpPr>
          <p:cNvPr id="9" name="TextBox 8"/>
          <p:cNvSpPr txBox="1"/>
          <p:nvPr/>
        </p:nvSpPr>
        <p:spPr>
          <a:xfrm>
            <a:off x="589182" y="2069431"/>
            <a:ext cx="6776698" cy="954107"/>
          </a:xfrm>
          <a:prstGeom prst="rect">
            <a:avLst/>
          </a:prstGeom>
          <a:noFill/>
        </p:spPr>
        <p:txBody>
          <a:bodyPr wrap="square" rtlCol="0">
            <a:spAutoFit/>
          </a:bodyPr>
          <a:lstStyle/>
          <a:p>
            <a:r>
              <a:rPr lang="en-US" sz="2800" dirty="0"/>
              <a:t>This is the Catholic belief that there might be a process of being PURIFIED after we </a:t>
            </a:r>
            <a:r>
              <a:rPr lang="en-US" sz="2800" dirty="0" smtClean="0"/>
              <a:t>die ...</a:t>
            </a:r>
            <a:endParaRPr lang="en-US" sz="2800" dirty="0"/>
          </a:p>
        </p:txBody>
      </p:sp>
    </p:spTree>
    <p:extLst>
      <p:ext uri="{BB962C8B-B14F-4D97-AF65-F5344CB8AC3E}">
        <p14:creationId xmlns:p14="http://schemas.microsoft.com/office/powerpoint/2010/main" val="54153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1471" y="1710338"/>
            <a:ext cx="4551561" cy="3396163"/>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Belief of Purgatory in the Catholic faith</a:t>
            </a:r>
            <a:endParaRPr lang="en-US" sz="2800" b="1" dirty="0"/>
          </a:p>
        </p:txBody>
      </p:sp>
      <p:sp>
        <p:nvSpPr>
          <p:cNvPr id="9" name="TextBox 8"/>
          <p:cNvSpPr txBox="1"/>
          <p:nvPr/>
        </p:nvSpPr>
        <p:spPr>
          <a:xfrm>
            <a:off x="589182" y="2069431"/>
            <a:ext cx="6776698" cy="2677656"/>
          </a:xfrm>
          <a:prstGeom prst="rect">
            <a:avLst/>
          </a:prstGeom>
          <a:noFill/>
        </p:spPr>
        <p:txBody>
          <a:bodyPr wrap="square" rtlCol="0">
            <a:spAutoFit/>
          </a:bodyPr>
          <a:lstStyle/>
          <a:p>
            <a:r>
              <a:rPr lang="en-US" sz="2800" dirty="0" smtClean="0"/>
              <a:t>... that </a:t>
            </a:r>
            <a:r>
              <a:rPr lang="en-US" sz="2800" dirty="0"/>
              <a:t>while God is a forgiving </a:t>
            </a:r>
            <a:r>
              <a:rPr lang="en-US" sz="2800" dirty="0" smtClean="0"/>
              <a:t>God ... and </a:t>
            </a:r>
            <a:r>
              <a:rPr lang="en-US" sz="2800" dirty="0"/>
              <a:t>we know that if we sincerely turn to God with a contrite heart, any of us can be forgiven any </a:t>
            </a:r>
            <a:r>
              <a:rPr lang="en-US" sz="2800" dirty="0" smtClean="0"/>
              <a:t>time ... that </a:t>
            </a:r>
            <a:r>
              <a:rPr lang="en-US" sz="2800" dirty="0"/>
              <a:t>there might be a process of purification for folks after they die for any number of reasons.</a:t>
            </a:r>
          </a:p>
        </p:txBody>
      </p:sp>
    </p:spTree>
    <p:extLst>
      <p:ext uri="{BB962C8B-B14F-4D97-AF65-F5344CB8AC3E}">
        <p14:creationId xmlns:p14="http://schemas.microsoft.com/office/powerpoint/2010/main" val="3418202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1471" y="2326105"/>
            <a:ext cx="4599687" cy="1898703"/>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Belief of Purgatory in the Catholic faith</a:t>
            </a:r>
            <a:endParaRPr lang="en-US" sz="2800" b="1" dirty="0"/>
          </a:p>
        </p:txBody>
      </p:sp>
      <p:sp>
        <p:nvSpPr>
          <p:cNvPr id="9" name="TextBox 8"/>
          <p:cNvSpPr txBox="1"/>
          <p:nvPr/>
        </p:nvSpPr>
        <p:spPr>
          <a:xfrm>
            <a:off x="589182" y="2069431"/>
            <a:ext cx="6682289" cy="3108543"/>
          </a:xfrm>
          <a:prstGeom prst="rect">
            <a:avLst/>
          </a:prstGeom>
          <a:noFill/>
        </p:spPr>
        <p:txBody>
          <a:bodyPr wrap="square" rtlCol="0">
            <a:spAutoFit/>
          </a:bodyPr>
          <a:lstStyle/>
          <a:p>
            <a:r>
              <a:rPr lang="en-US" sz="2800" dirty="0"/>
              <a:t>To me this idea makes sense.  And it actually is a compassionate idea in my mind.  For </a:t>
            </a:r>
            <a:r>
              <a:rPr lang="en-US" sz="2800" dirty="0" smtClean="0"/>
              <a:t>example, consider </a:t>
            </a:r>
            <a:r>
              <a:rPr lang="en-US" sz="2800" dirty="0"/>
              <a:t>the people of this world who might have died in </a:t>
            </a:r>
            <a:r>
              <a:rPr lang="en-US" sz="2800" dirty="0" smtClean="0"/>
              <a:t>confusion ... never </a:t>
            </a:r>
            <a:r>
              <a:rPr lang="en-US" sz="2800" dirty="0"/>
              <a:t>knowing real love perhaps in a terrible situation as a </a:t>
            </a:r>
            <a:r>
              <a:rPr lang="en-US" sz="2800" dirty="0" smtClean="0"/>
              <a:t>child … confused </a:t>
            </a:r>
            <a:r>
              <a:rPr lang="en-US" sz="2800" dirty="0"/>
              <a:t>and </a:t>
            </a:r>
            <a:r>
              <a:rPr lang="en-US" sz="2800" dirty="0" smtClean="0"/>
              <a:t>hurt ... or </a:t>
            </a:r>
            <a:r>
              <a:rPr lang="en-US" sz="2800" dirty="0"/>
              <a:t>dying full of confusion as an adult.</a:t>
            </a:r>
          </a:p>
        </p:txBody>
      </p:sp>
    </p:spTree>
    <p:extLst>
      <p:ext uri="{BB962C8B-B14F-4D97-AF65-F5344CB8AC3E}">
        <p14:creationId xmlns:p14="http://schemas.microsoft.com/office/powerpoint/2010/main" val="2406250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6197" y="1710339"/>
            <a:ext cx="3382240" cy="3382240"/>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Belief of Purgatory in the Catholic faith</a:t>
            </a:r>
            <a:endParaRPr lang="en-US" sz="2800" b="1" dirty="0"/>
          </a:p>
        </p:txBody>
      </p:sp>
      <p:sp>
        <p:nvSpPr>
          <p:cNvPr id="9" name="TextBox 8"/>
          <p:cNvSpPr txBox="1"/>
          <p:nvPr/>
        </p:nvSpPr>
        <p:spPr>
          <a:xfrm>
            <a:off x="589182" y="2069431"/>
            <a:ext cx="6682289" cy="2246769"/>
          </a:xfrm>
          <a:prstGeom prst="rect">
            <a:avLst/>
          </a:prstGeom>
          <a:noFill/>
        </p:spPr>
        <p:txBody>
          <a:bodyPr wrap="square" rtlCol="0">
            <a:spAutoFit/>
          </a:bodyPr>
          <a:lstStyle/>
          <a:p>
            <a:r>
              <a:rPr lang="en-US" sz="2800" dirty="0"/>
              <a:t>I would think that even if these people could not “claim Jesus as their Savior and ask for forgiveness” at their deathbed, that Jesus would want to “work on them” after this life was </a:t>
            </a:r>
            <a:r>
              <a:rPr lang="en-US" sz="2800" dirty="0" smtClean="0"/>
              <a:t>over ... to </a:t>
            </a:r>
            <a:r>
              <a:rPr lang="en-US" sz="2800" dirty="0"/>
              <a:t>heal </a:t>
            </a:r>
            <a:r>
              <a:rPr lang="en-US" sz="2800" dirty="0" smtClean="0"/>
              <a:t>them ...</a:t>
            </a:r>
            <a:endParaRPr lang="en-US" sz="2800" dirty="0"/>
          </a:p>
        </p:txBody>
      </p:sp>
    </p:spTree>
    <p:extLst>
      <p:ext uri="{BB962C8B-B14F-4D97-AF65-F5344CB8AC3E}">
        <p14:creationId xmlns:p14="http://schemas.microsoft.com/office/powerpoint/2010/main" val="3685248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9396" y="1507959"/>
            <a:ext cx="4647496" cy="3481136"/>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Belief of Purgatory in the Catholic faith</a:t>
            </a:r>
            <a:endParaRPr lang="en-US" sz="2800" b="1" dirty="0"/>
          </a:p>
        </p:txBody>
      </p:sp>
      <p:sp>
        <p:nvSpPr>
          <p:cNvPr id="9" name="TextBox 8"/>
          <p:cNvSpPr txBox="1"/>
          <p:nvPr/>
        </p:nvSpPr>
        <p:spPr>
          <a:xfrm>
            <a:off x="589182" y="2069431"/>
            <a:ext cx="6682289" cy="2677656"/>
          </a:xfrm>
          <a:prstGeom prst="rect">
            <a:avLst/>
          </a:prstGeom>
          <a:noFill/>
        </p:spPr>
        <p:txBody>
          <a:bodyPr wrap="square" rtlCol="0">
            <a:spAutoFit/>
          </a:bodyPr>
          <a:lstStyle/>
          <a:p>
            <a:r>
              <a:rPr lang="en-US" sz="2800" dirty="0"/>
              <a:t>And this is what we would say could happen if we believe in Purgatory:  That faith in God is not a “simple yes or no” at </a:t>
            </a:r>
            <a:r>
              <a:rPr lang="en-US" sz="2800" dirty="0" smtClean="0"/>
              <a:t>death … but </a:t>
            </a:r>
            <a:r>
              <a:rPr lang="en-US" sz="2800" dirty="0"/>
              <a:t>one where God reads the </a:t>
            </a:r>
            <a:r>
              <a:rPr lang="en-US" sz="2800" dirty="0" smtClean="0"/>
              <a:t>heart … even </a:t>
            </a:r>
            <a:r>
              <a:rPr lang="en-US" sz="2800" dirty="0"/>
              <a:t>the heart that can’t express anything but hurt or pain at death.</a:t>
            </a:r>
          </a:p>
        </p:txBody>
      </p:sp>
    </p:spTree>
    <p:extLst>
      <p:ext uri="{BB962C8B-B14F-4D97-AF65-F5344CB8AC3E}">
        <p14:creationId xmlns:p14="http://schemas.microsoft.com/office/powerpoint/2010/main" val="2771982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9396" y="1702178"/>
            <a:ext cx="4647496" cy="3092697"/>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Belief of Purgatory in the Catholic faith</a:t>
            </a:r>
            <a:endParaRPr lang="en-US" sz="2800" b="1" dirty="0"/>
          </a:p>
        </p:txBody>
      </p:sp>
      <p:sp>
        <p:nvSpPr>
          <p:cNvPr id="9" name="TextBox 8"/>
          <p:cNvSpPr txBox="1"/>
          <p:nvPr/>
        </p:nvSpPr>
        <p:spPr>
          <a:xfrm>
            <a:off x="589182" y="2069431"/>
            <a:ext cx="6682289" cy="1815882"/>
          </a:xfrm>
          <a:prstGeom prst="rect">
            <a:avLst/>
          </a:prstGeom>
          <a:noFill/>
        </p:spPr>
        <p:txBody>
          <a:bodyPr wrap="square" rtlCol="0">
            <a:spAutoFit/>
          </a:bodyPr>
          <a:lstStyle/>
          <a:p>
            <a:r>
              <a:rPr lang="en-US" sz="2800" dirty="0"/>
              <a:t>Indeed, Fr. Joe </a:t>
            </a:r>
            <a:r>
              <a:rPr lang="en-US" sz="2800" dirty="0" err="1"/>
              <a:t>Breighner</a:t>
            </a:r>
            <a:r>
              <a:rPr lang="en-US" sz="2800" dirty="0"/>
              <a:t> once wrote:  "I don't think of purgatory as purging by a mean God, as much as I think of it as another birthing process. </a:t>
            </a:r>
          </a:p>
        </p:txBody>
      </p:sp>
    </p:spTree>
    <p:extLst>
      <p:ext uri="{BB962C8B-B14F-4D97-AF65-F5344CB8AC3E}">
        <p14:creationId xmlns:p14="http://schemas.microsoft.com/office/powerpoint/2010/main" val="1395483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29" y="-734929"/>
            <a:ext cx="12193057" cy="8327858"/>
          </a:xfrm>
          <a:prstGeom prst="rect">
            <a:avLst/>
          </a:prstGeom>
        </p:spPr>
      </p:pic>
      <p:sp>
        <p:nvSpPr>
          <p:cNvPr id="5" name="TextBox 4"/>
          <p:cNvSpPr txBox="1"/>
          <p:nvPr/>
        </p:nvSpPr>
        <p:spPr>
          <a:xfrm>
            <a:off x="632356" y="872406"/>
            <a:ext cx="11076709" cy="837473"/>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3600" dirty="0" smtClean="0"/>
              <a:t>Purgatory and Heaven</a:t>
            </a:r>
            <a:endParaRPr lang="en-US" sz="3600" dirty="0"/>
          </a:p>
        </p:txBody>
      </p:sp>
      <p:sp>
        <p:nvSpPr>
          <p:cNvPr id="6" name="TextBox 5"/>
          <p:cNvSpPr txBox="1"/>
          <p:nvPr/>
        </p:nvSpPr>
        <p:spPr>
          <a:xfrm>
            <a:off x="632356" y="1561252"/>
            <a:ext cx="11076709" cy="837473"/>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3600" dirty="0" smtClean="0"/>
              <a:t>Catholic Moral Teaching – the history of the Church</a:t>
            </a:r>
            <a:endParaRPr lang="en-US" sz="3600" dirty="0"/>
          </a:p>
        </p:txBody>
      </p:sp>
      <p:sp>
        <p:nvSpPr>
          <p:cNvPr id="7" name="TextBox 6"/>
          <p:cNvSpPr txBox="1"/>
          <p:nvPr/>
        </p:nvSpPr>
        <p:spPr>
          <a:xfrm>
            <a:off x="1150653" y="2406315"/>
            <a:ext cx="7014774" cy="523220"/>
          </a:xfrm>
          <a:prstGeom prst="rect">
            <a:avLst/>
          </a:prstGeom>
          <a:noFill/>
        </p:spPr>
        <p:txBody>
          <a:bodyPr wrap="square" rtlCol="0">
            <a:spAutoFit/>
          </a:bodyPr>
          <a:lstStyle/>
          <a:p>
            <a:pPr marL="285750" indent="-285750">
              <a:buFont typeface="Wingdings" panose="05000000000000000000" pitchFamily="2" charset="2"/>
              <a:buChar char="v"/>
            </a:pPr>
            <a:r>
              <a:rPr lang="en-US" sz="2800" dirty="0" smtClean="0"/>
              <a:t>Being Saved</a:t>
            </a:r>
            <a:endParaRPr lang="en-US" sz="2800" dirty="0"/>
          </a:p>
        </p:txBody>
      </p:sp>
      <p:sp>
        <p:nvSpPr>
          <p:cNvPr id="8" name="TextBox 7"/>
          <p:cNvSpPr txBox="1"/>
          <p:nvPr/>
        </p:nvSpPr>
        <p:spPr>
          <a:xfrm>
            <a:off x="1150653" y="2935702"/>
            <a:ext cx="7014774" cy="523220"/>
          </a:xfrm>
          <a:prstGeom prst="rect">
            <a:avLst/>
          </a:prstGeom>
          <a:noFill/>
        </p:spPr>
        <p:txBody>
          <a:bodyPr wrap="square" rtlCol="0">
            <a:spAutoFit/>
          </a:bodyPr>
          <a:lstStyle/>
          <a:p>
            <a:pPr marL="285750" indent="-285750">
              <a:buFont typeface="Wingdings" panose="05000000000000000000" pitchFamily="2" charset="2"/>
              <a:buChar char="v"/>
            </a:pPr>
            <a:r>
              <a:rPr lang="en-US" sz="2800" dirty="0" smtClean="0"/>
              <a:t>Hell and Heaven</a:t>
            </a:r>
            <a:endParaRPr lang="en-US" sz="2800" dirty="0"/>
          </a:p>
        </p:txBody>
      </p:sp>
    </p:spTree>
    <p:extLst>
      <p:ext uri="{BB962C8B-B14F-4D97-AF65-F5344CB8AC3E}">
        <p14:creationId xmlns:p14="http://schemas.microsoft.com/office/powerpoint/2010/main" val="23241309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7205" y="1702178"/>
            <a:ext cx="4327699" cy="3270935"/>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Belief of Purgatory in the Catholic faith</a:t>
            </a:r>
            <a:endParaRPr lang="en-US" sz="2800" b="1" dirty="0"/>
          </a:p>
        </p:txBody>
      </p:sp>
      <p:sp>
        <p:nvSpPr>
          <p:cNvPr id="9" name="TextBox 8"/>
          <p:cNvSpPr txBox="1"/>
          <p:nvPr/>
        </p:nvSpPr>
        <p:spPr>
          <a:xfrm>
            <a:off x="589182" y="2069431"/>
            <a:ext cx="6682289" cy="1384995"/>
          </a:xfrm>
          <a:prstGeom prst="rect">
            <a:avLst/>
          </a:prstGeom>
          <a:noFill/>
        </p:spPr>
        <p:txBody>
          <a:bodyPr wrap="square" rtlCol="0">
            <a:spAutoFit/>
          </a:bodyPr>
          <a:lstStyle/>
          <a:p>
            <a:r>
              <a:rPr lang="en-US" sz="2800" dirty="0"/>
              <a:t>Just as we enter this world, messy and crying, no doubt something of our earthly past clings to us as we enter eternity. </a:t>
            </a:r>
          </a:p>
        </p:txBody>
      </p:sp>
    </p:spTree>
    <p:extLst>
      <p:ext uri="{BB962C8B-B14F-4D97-AF65-F5344CB8AC3E}">
        <p14:creationId xmlns:p14="http://schemas.microsoft.com/office/powerpoint/2010/main" val="1852494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6385" y="2069432"/>
            <a:ext cx="4554812" cy="2550694"/>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Belief of Purgatory in the Catholic faith</a:t>
            </a:r>
            <a:endParaRPr lang="en-US" sz="2800" b="1" dirty="0"/>
          </a:p>
        </p:txBody>
      </p:sp>
      <p:sp>
        <p:nvSpPr>
          <p:cNvPr id="9" name="TextBox 8"/>
          <p:cNvSpPr txBox="1"/>
          <p:nvPr/>
        </p:nvSpPr>
        <p:spPr>
          <a:xfrm>
            <a:off x="589182" y="2069431"/>
            <a:ext cx="6682289" cy="2092881"/>
          </a:xfrm>
          <a:prstGeom prst="rect">
            <a:avLst/>
          </a:prstGeom>
          <a:noFill/>
        </p:spPr>
        <p:txBody>
          <a:bodyPr wrap="square" rtlCol="0">
            <a:spAutoFit/>
          </a:bodyPr>
          <a:lstStyle/>
          <a:p>
            <a:r>
              <a:rPr lang="en-US" sz="2800" dirty="0"/>
              <a:t>Being cleansed of past sins, past selfishness -- things rooted in earth -- is simply a process </a:t>
            </a:r>
            <a:r>
              <a:rPr lang="en-US" sz="2800" dirty="0" smtClean="0"/>
              <a:t>necessary </a:t>
            </a:r>
            <a:r>
              <a:rPr lang="en-US" sz="2800" dirty="0"/>
              <a:t>to fully experience the presence of God.</a:t>
            </a:r>
          </a:p>
          <a:p>
            <a:r>
              <a:rPr lang="en-US" dirty="0"/>
              <a:t> </a:t>
            </a:r>
          </a:p>
        </p:txBody>
      </p:sp>
    </p:spTree>
    <p:extLst>
      <p:ext uri="{BB962C8B-B14F-4D97-AF65-F5344CB8AC3E}">
        <p14:creationId xmlns:p14="http://schemas.microsoft.com/office/powerpoint/2010/main" val="3733504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2428" y="1710337"/>
            <a:ext cx="4628730" cy="3176915"/>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Belief of Purgatory in the Catholic faith</a:t>
            </a:r>
            <a:endParaRPr lang="en-US" sz="2800" b="1" dirty="0"/>
          </a:p>
        </p:txBody>
      </p:sp>
      <p:sp>
        <p:nvSpPr>
          <p:cNvPr id="9" name="TextBox 8"/>
          <p:cNvSpPr txBox="1"/>
          <p:nvPr/>
        </p:nvSpPr>
        <p:spPr>
          <a:xfrm>
            <a:off x="589182" y="2069431"/>
            <a:ext cx="6682289" cy="2677656"/>
          </a:xfrm>
          <a:prstGeom prst="rect">
            <a:avLst/>
          </a:prstGeom>
          <a:noFill/>
        </p:spPr>
        <p:txBody>
          <a:bodyPr wrap="square" rtlCol="0">
            <a:spAutoFit/>
          </a:bodyPr>
          <a:lstStyle/>
          <a:p>
            <a:r>
              <a:rPr lang="en-US" sz="2800" dirty="0"/>
              <a:t>Now also consider another example:  The true story of a Nazi SS commander at Auschwitz who, weeks after the liberation of that camp where 1.5 million men, women, children and babies were murdered and tortured, </a:t>
            </a:r>
          </a:p>
        </p:txBody>
      </p:sp>
    </p:spTree>
    <p:extLst>
      <p:ext uri="{BB962C8B-B14F-4D97-AF65-F5344CB8AC3E}">
        <p14:creationId xmlns:p14="http://schemas.microsoft.com/office/powerpoint/2010/main" val="470794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4357" y="1710337"/>
            <a:ext cx="4626624" cy="3560332"/>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Belief of Purgatory in the Catholic faith</a:t>
            </a:r>
            <a:endParaRPr lang="en-US" sz="2800" b="1" dirty="0"/>
          </a:p>
        </p:txBody>
      </p:sp>
      <p:sp>
        <p:nvSpPr>
          <p:cNvPr id="9" name="TextBox 8"/>
          <p:cNvSpPr txBox="1"/>
          <p:nvPr/>
        </p:nvSpPr>
        <p:spPr>
          <a:xfrm>
            <a:off x="589182" y="2069431"/>
            <a:ext cx="6682289" cy="1384995"/>
          </a:xfrm>
          <a:prstGeom prst="rect">
            <a:avLst/>
          </a:prstGeom>
          <a:noFill/>
        </p:spPr>
        <p:txBody>
          <a:bodyPr wrap="square" rtlCol="0">
            <a:spAutoFit/>
          </a:bodyPr>
          <a:lstStyle/>
          <a:p>
            <a:r>
              <a:rPr lang="en-US" sz="2800" dirty="0"/>
              <a:t>this SS commander, who personally did horrible things to many people there for </a:t>
            </a:r>
            <a:r>
              <a:rPr lang="en-US" sz="2800" dirty="0" smtClean="0"/>
              <a:t>years.  Weeks </a:t>
            </a:r>
            <a:r>
              <a:rPr lang="en-US" sz="2800" dirty="0"/>
              <a:t>after the camp was closed …</a:t>
            </a:r>
          </a:p>
        </p:txBody>
      </p:sp>
    </p:spTree>
    <p:extLst>
      <p:ext uri="{BB962C8B-B14F-4D97-AF65-F5344CB8AC3E}">
        <p14:creationId xmlns:p14="http://schemas.microsoft.com/office/powerpoint/2010/main" val="3111461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4357" y="2239039"/>
            <a:ext cx="4626624" cy="2502927"/>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Belief of Purgatory in the Catholic faith</a:t>
            </a:r>
            <a:endParaRPr lang="en-US" sz="2800" b="1" dirty="0"/>
          </a:p>
        </p:txBody>
      </p:sp>
      <p:sp>
        <p:nvSpPr>
          <p:cNvPr id="9" name="TextBox 8"/>
          <p:cNvSpPr txBox="1"/>
          <p:nvPr/>
        </p:nvSpPr>
        <p:spPr>
          <a:xfrm>
            <a:off x="589182" y="2069431"/>
            <a:ext cx="6682289" cy="1384995"/>
          </a:xfrm>
          <a:prstGeom prst="rect">
            <a:avLst/>
          </a:prstGeom>
          <a:noFill/>
        </p:spPr>
        <p:txBody>
          <a:bodyPr wrap="square" rtlCol="0">
            <a:spAutoFit/>
          </a:bodyPr>
          <a:lstStyle/>
          <a:p>
            <a:r>
              <a:rPr lang="en-US" sz="2800" dirty="0"/>
              <a:t>this SS commander, who personally did horrible things to many people there for </a:t>
            </a:r>
            <a:r>
              <a:rPr lang="en-US" sz="2800" dirty="0" smtClean="0"/>
              <a:t>years.  Weeks </a:t>
            </a:r>
            <a:r>
              <a:rPr lang="en-US" sz="2800" dirty="0"/>
              <a:t>after the camp was closed …</a:t>
            </a:r>
          </a:p>
        </p:txBody>
      </p:sp>
    </p:spTree>
    <p:extLst>
      <p:ext uri="{BB962C8B-B14F-4D97-AF65-F5344CB8AC3E}">
        <p14:creationId xmlns:p14="http://schemas.microsoft.com/office/powerpoint/2010/main" val="2514168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7595" y="2239039"/>
            <a:ext cx="4193352" cy="3068772"/>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Belief of Purgatory in the Catholic faith</a:t>
            </a:r>
            <a:endParaRPr lang="en-US" sz="2800" b="1" dirty="0"/>
          </a:p>
        </p:txBody>
      </p:sp>
      <p:sp>
        <p:nvSpPr>
          <p:cNvPr id="9" name="TextBox 8"/>
          <p:cNvSpPr txBox="1"/>
          <p:nvPr/>
        </p:nvSpPr>
        <p:spPr>
          <a:xfrm>
            <a:off x="589182" y="2069431"/>
            <a:ext cx="6682289" cy="2677656"/>
          </a:xfrm>
          <a:prstGeom prst="rect">
            <a:avLst/>
          </a:prstGeom>
          <a:noFill/>
        </p:spPr>
        <p:txBody>
          <a:bodyPr wrap="square" rtlCol="0">
            <a:spAutoFit/>
          </a:bodyPr>
          <a:lstStyle/>
          <a:p>
            <a:r>
              <a:rPr lang="en-US" sz="2800" dirty="0"/>
              <a:t>in the midst of the confusion of the Russian advance through Poland, realized he was dying of some condition, and having been brought up a Catholic before embracing Nazism, now was wanting the Last Rites before dying.</a:t>
            </a:r>
          </a:p>
        </p:txBody>
      </p:sp>
    </p:spTree>
    <p:extLst>
      <p:ext uri="{BB962C8B-B14F-4D97-AF65-F5344CB8AC3E}">
        <p14:creationId xmlns:p14="http://schemas.microsoft.com/office/powerpoint/2010/main" val="1473811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3625" y="2069432"/>
            <a:ext cx="4657322" cy="3099236"/>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Belief of Purgatory in the Catholic faith</a:t>
            </a:r>
            <a:endParaRPr lang="en-US" sz="2800" b="1" dirty="0"/>
          </a:p>
        </p:txBody>
      </p:sp>
      <p:sp>
        <p:nvSpPr>
          <p:cNvPr id="9" name="TextBox 8"/>
          <p:cNvSpPr txBox="1"/>
          <p:nvPr/>
        </p:nvSpPr>
        <p:spPr>
          <a:xfrm>
            <a:off x="589182" y="2069431"/>
            <a:ext cx="6682289" cy="2677656"/>
          </a:xfrm>
          <a:prstGeom prst="rect">
            <a:avLst/>
          </a:prstGeom>
          <a:noFill/>
        </p:spPr>
        <p:txBody>
          <a:bodyPr wrap="square" rtlCol="0">
            <a:spAutoFit/>
          </a:bodyPr>
          <a:lstStyle/>
          <a:p>
            <a:r>
              <a:rPr lang="en-US" sz="2800" dirty="0"/>
              <a:t>So he sent word out to the Polish Catholic priests in the area (he was still living in Poland at that time) asking for Last Rites.   For several days he only got “no’s” from the local priests….till finally a Jesuit agreed to pray with him before death.</a:t>
            </a:r>
          </a:p>
        </p:txBody>
      </p:sp>
    </p:spTree>
    <p:extLst>
      <p:ext uri="{BB962C8B-B14F-4D97-AF65-F5344CB8AC3E}">
        <p14:creationId xmlns:p14="http://schemas.microsoft.com/office/powerpoint/2010/main" val="972532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9179" y="1411511"/>
            <a:ext cx="2983832" cy="4728227"/>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Belief of Purgatory in the Catholic faith</a:t>
            </a:r>
            <a:endParaRPr lang="en-US" sz="2800" b="1" dirty="0"/>
          </a:p>
        </p:txBody>
      </p:sp>
      <p:sp>
        <p:nvSpPr>
          <p:cNvPr id="9" name="TextBox 8"/>
          <p:cNvSpPr txBox="1"/>
          <p:nvPr/>
        </p:nvSpPr>
        <p:spPr>
          <a:xfrm>
            <a:off x="589182" y="2069431"/>
            <a:ext cx="6682289" cy="2677656"/>
          </a:xfrm>
          <a:prstGeom prst="rect">
            <a:avLst/>
          </a:prstGeom>
          <a:noFill/>
        </p:spPr>
        <p:txBody>
          <a:bodyPr wrap="square" rtlCol="0">
            <a:spAutoFit/>
          </a:bodyPr>
          <a:lstStyle/>
          <a:p>
            <a:r>
              <a:rPr lang="en-US" sz="2800" dirty="0" smtClean="0"/>
              <a:t>Now, yes </a:t>
            </a:r>
            <a:r>
              <a:rPr lang="en-US" sz="2800" dirty="0"/>
              <a:t>Jesus can forgive his sins, and in the thinking of some Christian groups that is ALL THAT THERE IS to our being ready to “join the heavenly banquet” – that we say we’re sorry and Jesus forgives us and wipes away our sins.</a:t>
            </a:r>
          </a:p>
        </p:txBody>
      </p:sp>
    </p:spTree>
    <p:extLst>
      <p:ext uri="{BB962C8B-B14F-4D97-AF65-F5344CB8AC3E}">
        <p14:creationId xmlns:p14="http://schemas.microsoft.com/office/powerpoint/2010/main" val="252945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1028" y="1909011"/>
            <a:ext cx="4425751" cy="3655275"/>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Belief of Purgatory in the Catholic faith</a:t>
            </a:r>
            <a:endParaRPr lang="en-US" sz="2800" b="1" dirty="0"/>
          </a:p>
        </p:txBody>
      </p:sp>
      <p:sp>
        <p:nvSpPr>
          <p:cNvPr id="9" name="TextBox 8"/>
          <p:cNvSpPr txBox="1"/>
          <p:nvPr/>
        </p:nvSpPr>
        <p:spPr>
          <a:xfrm>
            <a:off x="589182" y="2069431"/>
            <a:ext cx="6682289" cy="3108543"/>
          </a:xfrm>
          <a:prstGeom prst="rect">
            <a:avLst/>
          </a:prstGeom>
          <a:noFill/>
        </p:spPr>
        <p:txBody>
          <a:bodyPr wrap="square" rtlCol="0">
            <a:spAutoFit/>
          </a:bodyPr>
          <a:lstStyle/>
          <a:p>
            <a:r>
              <a:rPr lang="en-US" sz="2800" dirty="0"/>
              <a:t>But does it make sense that this man, who had personally done undiscussable things to other human beings for years, and who had been so immersed in evil for so many </a:t>
            </a:r>
            <a:r>
              <a:rPr lang="en-US" sz="2800" dirty="0" smtClean="0"/>
              <a:t>years ... does </a:t>
            </a:r>
            <a:r>
              <a:rPr lang="en-US" sz="2800" dirty="0"/>
              <a:t>it make sense that, even forgiven, this man would need to go through a process of purification in heaven? </a:t>
            </a:r>
          </a:p>
        </p:txBody>
      </p:sp>
    </p:spTree>
    <p:extLst>
      <p:ext uri="{BB962C8B-B14F-4D97-AF65-F5344CB8AC3E}">
        <p14:creationId xmlns:p14="http://schemas.microsoft.com/office/powerpoint/2010/main" val="4174864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1028" y="2045615"/>
            <a:ext cx="4425751" cy="3382066"/>
          </a:xfrm>
          <a:prstGeom prst="rect">
            <a:avLst/>
          </a:prstGeom>
        </p:spPr>
      </p:pic>
      <p:sp>
        <p:nvSpPr>
          <p:cNvPr id="4" name="TextBox 3"/>
          <p:cNvSpPr txBox="1"/>
          <p:nvPr/>
        </p:nvSpPr>
        <p:spPr>
          <a:xfrm>
            <a:off x="589183" y="1187118"/>
            <a:ext cx="6405174" cy="523220"/>
          </a:xfrm>
          <a:prstGeom prst="rect">
            <a:avLst/>
          </a:prstGeom>
          <a:noFill/>
        </p:spPr>
        <p:txBody>
          <a:bodyPr wrap="square" rtlCol="0">
            <a:spAutoFit/>
          </a:bodyPr>
          <a:lstStyle/>
          <a:p>
            <a:r>
              <a:rPr lang="en-US" sz="2800" b="1" dirty="0" smtClean="0"/>
              <a:t>Belief of Purgatory in the Catholic faith</a:t>
            </a:r>
            <a:endParaRPr lang="en-US" sz="2800" b="1" dirty="0"/>
          </a:p>
        </p:txBody>
      </p:sp>
      <p:sp>
        <p:nvSpPr>
          <p:cNvPr id="9" name="TextBox 8"/>
          <p:cNvSpPr txBox="1"/>
          <p:nvPr/>
        </p:nvSpPr>
        <p:spPr>
          <a:xfrm>
            <a:off x="589182" y="2069431"/>
            <a:ext cx="6682289" cy="1384995"/>
          </a:xfrm>
          <a:prstGeom prst="rect">
            <a:avLst/>
          </a:prstGeom>
          <a:noFill/>
        </p:spPr>
        <p:txBody>
          <a:bodyPr wrap="square" rtlCol="0">
            <a:spAutoFit/>
          </a:bodyPr>
          <a:lstStyle/>
          <a:p>
            <a:r>
              <a:rPr lang="en-US" sz="2800" dirty="0"/>
              <a:t>Doesn’t it make sense that he would need to do SOMETHING to atone/heal/be totally filled with Christ</a:t>
            </a:r>
            <a:r>
              <a:rPr lang="en-US" sz="2800" dirty="0" smtClean="0"/>
              <a:t>?</a:t>
            </a:r>
            <a:endParaRPr lang="en-US" sz="2800" dirty="0"/>
          </a:p>
        </p:txBody>
      </p:sp>
    </p:spTree>
    <p:extLst>
      <p:ext uri="{BB962C8B-B14F-4D97-AF65-F5344CB8AC3E}">
        <p14:creationId xmlns:p14="http://schemas.microsoft.com/office/powerpoint/2010/main" val="338525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29" y="-734929"/>
            <a:ext cx="12193057" cy="8327858"/>
          </a:xfrm>
          <a:prstGeom prst="rect">
            <a:avLst/>
          </a:prstGeom>
        </p:spPr>
      </p:pic>
      <p:sp>
        <p:nvSpPr>
          <p:cNvPr id="5" name="TextBox 4"/>
          <p:cNvSpPr txBox="1"/>
          <p:nvPr/>
        </p:nvSpPr>
        <p:spPr>
          <a:xfrm>
            <a:off x="632356" y="872406"/>
            <a:ext cx="11076709" cy="837473"/>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3600" dirty="0" smtClean="0"/>
              <a:t>Purgatory and Heaven</a:t>
            </a:r>
            <a:endParaRPr lang="en-US" sz="3600" dirty="0"/>
          </a:p>
        </p:txBody>
      </p:sp>
      <p:sp>
        <p:nvSpPr>
          <p:cNvPr id="6" name="TextBox 5"/>
          <p:cNvSpPr txBox="1"/>
          <p:nvPr/>
        </p:nvSpPr>
        <p:spPr>
          <a:xfrm>
            <a:off x="632356" y="1561252"/>
            <a:ext cx="11076709" cy="837473"/>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3600" dirty="0" smtClean="0"/>
              <a:t>Catholic Moral Teaching – the history of the Church</a:t>
            </a:r>
            <a:endParaRPr lang="en-US" sz="3600" dirty="0"/>
          </a:p>
        </p:txBody>
      </p:sp>
      <p:sp>
        <p:nvSpPr>
          <p:cNvPr id="7" name="TextBox 6"/>
          <p:cNvSpPr txBox="1"/>
          <p:nvPr/>
        </p:nvSpPr>
        <p:spPr>
          <a:xfrm>
            <a:off x="1150653" y="2406315"/>
            <a:ext cx="7014774" cy="523220"/>
          </a:xfrm>
          <a:prstGeom prst="rect">
            <a:avLst/>
          </a:prstGeom>
          <a:noFill/>
        </p:spPr>
        <p:txBody>
          <a:bodyPr wrap="square" rtlCol="0">
            <a:spAutoFit/>
          </a:bodyPr>
          <a:lstStyle/>
          <a:p>
            <a:pPr marL="285750" indent="-285750">
              <a:buFont typeface="Wingdings" panose="05000000000000000000" pitchFamily="2" charset="2"/>
              <a:buChar char="v"/>
            </a:pPr>
            <a:r>
              <a:rPr lang="en-US" sz="2800" dirty="0" smtClean="0"/>
              <a:t>Being Saved</a:t>
            </a:r>
            <a:endParaRPr lang="en-US" sz="2800" dirty="0"/>
          </a:p>
        </p:txBody>
      </p:sp>
      <p:sp>
        <p:nvSpPr>
          <p:cNvPr id="8" name="TextBox 7"/>
          <p:cNvSpPr txBox="1"/>
          <p:nvPr/>
        </p:nvSpPr>
        <p:spPr>
          <a:xfrm>
            <a:off x="1150653" y="2935702"/>
            <a:ext cx="7014774" cy="523220"/>
          </a:xfrm>
          <a:prstGeom prst="rect">
            <a:avLst/>
          </a:prstGeom>
          <a:noFill/>
        </p:spPr>
        <p:txBody>
          <a:bodyPr wrap="square" rtlCol="0">
            <a:spAutoFit/>
          </a:bodyPr>
          <a:lstStyle/>
          <a:p>
            <a:pPr marL="285750" indent="-285750">
              <a:buFont typeface="Wingdings" panose="05000000000000000000" pitchFamily="2" charset="2"/>
              <a:buChar char="v"/>
            </a:pPr>
            <a:r>
              <a:rPr lang="en-US" sz="2800" dirty="0" smtClean="0"/>
              <a:t>Hell and Heaven</a:t>
            </a:r>
            <a:endParaRPr lang="en-US" sz="2800" dirty="0"/>
          </a:p>
        </p:txBody>
      </p:sp>
      <p:sp>
        <p:nvSpPr>
          <p:cNvPr id="9" name="TextBox 8"/>
          <p:cNvSpPr txBox="1"/>
          <p:nvPr/>
        </p:nvSpPr>
        <p:spPr>
          <a:xfrm>
            <a:off x="1150653" y="3465089"/>
            <a:ext cx="7014774" cy="523220"/>
          </a:xfrm>
          <a:prstGeom prst="rect">
            <a:avLst/>
          </a:prstGeom>
          <a:noFill/>
        </p:spPr>
        <p:txBody>
          <a:bodyPr wrap="square" rtlCol="0">
            <a:spAutoFit/>
          </a:bodyPr>
          <a:lstStyle/>
          <a:p>
            <a:pPr marL="285750" indent="-285750">
              <a:buFont typeface="Wingdings" panose="05000000000000000000" pitchFamily="2" charset="2"/>
              <a:buChar char="v"/>
            </a:pPr>
            <a:r>
              <a:rPr lang="en-US" sz="2800" dirty="0" smtClean="0"/>
              <a:t>Purgatory</a:t>
            </a:r>
            <a:endParaRPr lang="en-US" sz="2800" dirty="0"/>
          </a:p>
        </p:txBody>
      </p:sp>
    </p:spTree>
    <p:extLst>
      <p:ext uri="{BB962C8B-B14F-4D97-AF65-F5344CB8AC3E}">
        <p14:creationId xmlns:p14="http://schemas.microsoft.com/office/powerpoint/2010/main" val="19386142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PRAYING FOR THOSE WHO HAVE DIED</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1028" y="2246792"/>
            <a:ext cx="4425751" cy="2979713"/>
          </a:xfrm>
          <a:prstGeom prst="rect">
            <a:avLst/>
          </a:prstGeom>
        </p:spPr>
      </p:pic>
      <p:sp>
        <p:nvSpPr>
          <p:cNvPr id="4" name="TextBox 3"/>
          <p:cNvSpPr txBox="1"/>
          <p:nvPr/>
        </p:nvSpPr>
        <p:spPr>
          <a:xfrm>
            <a:off x="589182" y="1187118"/>
            <a:ext cx="8009385" cy="523220"/>
          </a:xfrm>
          <a:prstGeom prst="rect">
            <a:avLst/>
          </a:prstGeom>
          <a:noFill/>
        </p:spPr>
        <p:txBody>
          <a:bodyPr wrap="square" rtlCol="0">
            <a:spAutoFit/>
          </a:bodyPr>
          <a:lstStyle/>
          <a:p>
            <a:r>
              <a:rPr lang="en-US" sz="2800" b="1" dirty="0" smtClean="0"/>
              <a:t>The Cross at Calvary is Assisted by the Community</a:t>
            </a:r>
            <a:endParaRPr lang="en-US" sz="2800" b="1" dirty="0"/>
          </a:p>
        </p:txBody>
      </p:sp>
      <p:sp>
        <p:nvSpPr>
          <p:cNvPr id="9" name="TextBox 8"/>
          <p:cNvSpPr txBox="1"/>
          <p:nvPr/>
        </p:nvSpPr>
        <p:spPr>
          <a:xfrm>
            <a:off x="589182" y="2069431"/>
            <a:ext cx="6682289" cy="2246769"/>
          </a:xfrm>
          <a:prstGeom prst="rect">
            <a:avLst/>
          </a:prstGeom>
          <a:noFill/>
        </p:spPr>
        <p:txBody>
          <a:bodyPr wrap="square" rtlCol="0">
            <a:spAutoFit/>
          </a:bodyPr>
          <a:lstStyle/>
          <a:p>
            <a:r>
              <a:rPr lang="en-US" sz="2800" dirty="0"/>
              <a:t>Again, we know that Christ’s cross takes away our </a:t>
            </a:r>
            <a:r>
              <a:rPr lang="en-US" sz="2800" dirty="0" smtClean="0"/>
              <a:t>sins ... but </a:t>
            </a:r>
            <a:r>
              <a:rPr lang="en-US" sz="2800" dirty="0"/>
              <a:t>from a Catholic point-of-view, we simply know that any Christian KNOWS to pray for friends and family in their journey of following </a:t>
            </a:r>
            <a:r>
              <a:rPr lang="en-US" sz="2800" dirty="0" smtClean="0"/>
              <a:t>Christ.</a:t>
            </a:r>
            <a:endParaRPr lang="en-US" sz="2800" dirty="0"/>
          </a:p>
        </p:txBody>
      </p:sp>
    </p:spTree>
    <p:extLst>
      <p:ext uri="{BB962C8B-B14F-4D97-AF65-F5344CB8AC3E}">
        <p14:creationId xmlns:p14="http://schemas.microsoft.com/office/powerpoint/2010/main" val="984753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PRAYING FOR THOSE WHO HAVE DIED</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1028" y="2362336"/>
            <a:ext cx="4425751" cy="2748624"/>
          </a:xfrm>
          <a:prstGeom prst="rect">
            <a:avLst/>
          </a:prstGeom>
        </p:spPr>
      </p:pic>
      <p:sp>
        <p:nvSpPr>
          <p:cNvPr id="4" name="TextBox 3"/>
          <p:cNvSpPr txBox="1"/>
          <p:nvPr/>
        </p:nvSpPr>
        <p:spPr>
          <a:xfrm>
            <a:off x="589182" y="1187118"/>
            <a:ext cx="8009385" cy="523220"/>
          </a:xfrm>
          <a:prstGeom prst="rect">
            <a:avLst/>
          </a:prstGeom>
          <a:noFill/>
        </p:spPr>
        <p:txBody>
          <a:bodyPr wrap="square" rtlCol="0">
            <a:spAutoFit/>
          </a:bodyPr>
          <a:lstStyle/>
          <a:p>
            <a:r>
              <a:rPr lang="en-US" sz="2800" b="1" dirty="0" smtClean="0"/>
              <a:t>The Cross at Calvary is Assisted by the Community</a:t>
            </a:r>
            <a:endParaRPr lang="en-US" sz="2800" b="1" dirty="0"/>
          </a:p>
        </p:txBody>
      </p:sp>
      <p:sp>
        <p:nvSpPr>
          <p:cNvPr id="9" name="TextBox 8"/>
          <p:cNvSpPr txBox="1"/>
          <p:nvPr/>
        </p:nvSpPr>
        <p:spPr>
          <a:xfrm>
            <a:off x="589182" y="2069431"/>
            <a:ext cx="6682289" cy="1384995"/>
          </a:xfrm>
          <a:prstGeom prst="rect">
            <a:avLst/>
          </a:prstGeom>
          <a:noFill/>
        </p:spPr>
        <p:txBody>
          <a:bodyPr wrap="square" rtlCol="0">
            <a:spAutoFit/>
          </a:bodyPr>
          <a:lstStyle/>
          <a:p>
            <a:r>
              <a:rPr lang="en-US" sz="2800" dirty="0" smtClean="0"/>
              <a:t>… and </a:t>
            </a:r>
            <a:r>
              <a:rPr lang="en-US" sz="2800" dirty="0"/>
              <a:t>so we just do that as a CHURCH for people who are on earth, and also those who have gone on to the next life.</a:t>
            </a:r>
          </a:p>
        </p:txBody>
      </p:sp>
    </p:spTree>
    <p:extLst>
      <p:ext uri="{BB962C8B-B14F-4D97-AF65-F5344CB8AC3E}">
        <p14:creationId xmlns:p14="http://schemas.microsoft.com/office/powerpoint/2010/main" val="1519946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PRAYING FOR THOSE WHO HAVE DIED</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7095" y="1892474"/>
            <a:ext cx="3351342" cy="4185010"/>
          </a:xfrm>
          <a:prstGeom prst="rect">
            <a:avLst/>
          </a:prstGeom>
        </p:spPr>
      </p:pic>
      <p:sp>
        <p:nvSpPr>
          <p:cNvPr id="4" name="TextBox 3"/>
          <p:cNvSpPr txBox="1"/>
          <p:nvPr/>
        </p:nvSpPr>
        <p:spPr>
          <a:xfrm>
            <a:off x="589182" y="1187118"/>
            <a:ext cx="8009385" cy="523220"/>
          </a:xfrm>
          <a:prstGeom prst="rect">
            <a:avLst/>
          </a:prstGeom>
          <a:noFill/>
        </p:spPr>
        <p:txBody>
          <a:bodyPr wrap="square" rtlCol="0">
            <a:spAutoFit/>
          </a:bodyPr>
          <a:lstStyle/>
          <a:p>
            <a:r>
              <a:rPr lang="en-US" sz="2800" b="1" dirty="0" smtClean="0"/>
              <a:t>The Cross at Calvary is Assisted by the Community</a:t>
            </a:r>
            <a:endParaRPr lang="en-US" sz="2800" b="1" dirty="0"/>
          </a:p>
        </p:txBody>
      </p:sp>
      <p:sp>
        <p:nvSpPr>
          <p:cNvPr id="9" name="TextBox 8"/>
          <p:cNvSpPr txBox="1"/>
          <p:nvPr/>
        </p:nvSpPr>
        <p:spPr>
          <a:xfrm>
            <a:off x="589182" y="2069431"/>
            <a:ext cx="6682289" cy="1384995"/>
          </a:xfrm>
          <a:prstGeom prst="rect">
            <a:avLst/>
          </a:prstGeom>
          <a:noFill/>
        </p:spPr>
        <p:txBody>
          <a:bodyPr wrap="square" rtlCol="0">
            <a:spAutoFit/>
          </a:bodyPr>
          <a:lstStyle/>
          <a:p>
            <a:r>
              <a:rPr lang="en-US" sz="2800" dirty="0"/>
              <a:t>S</a:t>
            </a:r>
            <a:r>
              <a:rPr lang="en-US" sz="2800" dirty="0" smtClean="0"/>
              <a:t>o </a:t>
            </a:r>
            <a:r>
              <a:rPr lang="en-US" sz="2800" dirty="0"/>
              <a:t>WE pray for one another in this life (for our family, friends, those in need, individually and through the Church….) </a:t>
            </a:r>
          </a:p>
        </p:txBody>
      </p:sp>
    </p:spTree>
    <p:extLst>
      <p:ext uri="{BB962C8B-B14F-4D97-AF65-F5344CB8AC3E}">
        <p14:creationId xmlns:p14="http://schemas.microsoft.com/office/powerpoint/2010/main" val="2545194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PRAYING FOR THOSE WHO HAVE DIED</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411" y="2069431"/>
            <a:ext cx="4604664" cy="3449053"/>
          </a:xfrm>
          <a:prstGeom prst="rect">
            <a:avLst/>
          </a:prstGeom>
        </p:spPr>
      </p:pic>
      <p:sp>
        <p:nvSpPr>
          <p:cNvPr id="4" name="TextBox 3"/>
          <p:cNvSpPr txBox="1"/>
          <p:nvPr/>
        </p:nvSpPr>
        <p:spPr>
          <a:xfrm>
            <a:off x="589182" y="1187118"/>
            <a:ext cx="8009385" cy="523220"/>
          </a:xfrm>
          <a:prstGeom prst="rect">
            <a:avLst/>
          </a:prstGeom>
          <a:noFill/>
        </p:spPr>
        <p:txBody>
          <a:bodyPr wrap="square" rtlCol="0">
            <a:spAutoFit/>
          </a:bodyPr>
          <a:lstStyle/>
          <a:p>
            <a:r>
              <a:rPr lang="en-US" sz="2800" b="1" dirty="0" smtClean="0"/>
              <a:t>The Cross at Calvary is Assisted by the Community</a:t>
            </a:r>
            <a:endParaRPr lang="en-US" sz="2800" b="1" dirty="0"/>
          </a:p>
        </p:txBody>
      </p:sp>
      <p:sp>
        <p:nvSpPr>
          <p:cNvPr id="9" name="TextBox 8"/>
          <p:cNvSpPr txBox="1"/>
          <p:nvPr/>
        </p:nvSpPr>
        <p:spPr>
          <a:xfrm>
            <a:off x="589182" y="2069431"/>
            <a:ext cx="6682289" cy="523220"/>
          </a:xfrm>
          <a:prstGeom prst="rect">
            <a:avLst/>
          </a:prstGeom>
          <a:noFill/>
        </p:spPr>
        <p:txBody>
          <a:bodyPr wrap="square" rtlCol="0">
            <a:spAutoFit/>
          </a:bodyPr>
          <a:lstStyle/>
          <a:p>
            <a:r>
              <a:rPr lang="en-US" sz="2800" dirty="0"/>
              <a:t>and the same for those who have died</a:t>
            </a:r>
          </a:p>
        </p:txBody>
      </p:sp>
    </p:spTree>
    <p:extLst>
      <p:ext uri="{BB962C8B-B14F-4D97-AF65-F5344CB8AC3E}">
        <p14:creationId xmlns:p14="http://schemas.microsoft.com/office/powerpoint/2010/main" val="1024604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PRAYING FOR THOSE WHO HAVE DIED</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3216" y="2069431"/>
            <a:ext cx="4089816" cy="4089816"/>
          </a:xfrm>
          <a:prstGeom prst="rect">
            <a:avLst/>
          </a:prstGeom>
        </p:spPr>
      </p:pic>
      <p:sp>
        <p:nvSpPr>
          <p:cNvPr id="4" name="TextBox 3"/>
          <p:cNvSpPr txBox="1"/>
          <p:nvPr/>
        </p:nvSpPr>
        <p:spPr>
          <a:xfrm>
            <a:off x="589182" y="1187118"/>
            <a:ext cx="8009385" cy="523220"/>
          </a:xfrm>
          <a:prstGeom prst="rect">
            <a:avLst/>
          </a:prstGeom>
          <a:noFill/>
        </p:spPr>
        <p:txBody>
          <a:bodyPr wrap="square" rtlCol="0">
            <a:spAutoFit/>
          </a:bodyPr>
          <a:lstStyle/>
          <a:p>
            <a:r>
              <a:rPr lang="en-US" sz="2800" b="1" dirty="0" smtClean="0"/>
              <a:t>The Cross at Calvary is Assisted by the Community</a:t>
            </a:r>
            <a:endParaRPr lang="en-US" sz="2800" b="1" dirty="0"/>
          </a:p>
        </p:txBody>
      </p:sp>
      <p:sp>
        <p:nvSpPr>
          <p:cNvPr id="9" name="TextBox 8"/>
          <p:cNvSpPr txBox="1"/>
          <p:nvPr/>
        </p:nvSpPr>
        <p:spPr>
          <a:xfrm>
            <a:off x="589182" y="2069431"/>
            <a:ext cx="6682289" cy="2246769"/>
          </a:xfrm>
          <a:prstGeom prst="rect">
            <a:avLst/>
          </a:prstGeom>
          <a:noFill/>
        </p:spPr>
        <p:txBody>
          <a:bodyPr wrap="square" rtlCol="0">
            <a:spAutoFit/>
          </a:bodyPr>
          <a:lstStyle/>
          <a:p>
            <a:r>
              <a:rPr lang="en-US" sz="2800" dirty="0" smtClean="0"/>
              <a:t>... and </a:t>
            </a:r>
            <a:r>
              <a:rPr lang="en-US" sz="2800" dirty="0"/>
              <a:t>we believe that those in Heaven, those who have gone before us, ALSO pray for </a:t>
            </a:r>
            <a:r>
              <a:rPr lang="en-US" sz="2800" dirty="0" smtClean="0"/>
              <a:t>us ... just </a:t>
            </a:r>
            <a:r>
              <a:rPr lang="en-US" sz="2800" dirty="0"/>
              <a:t>as any Christian of any kind would know to pray for family and friends and those in </a:t>
            </a:r>
            <a:r>
              <a:rPr lang="en-US" sz="2800" dirty="0" smtClean="0"/>
              <a:t>need.</a:t>
            </a:r>
            <a:endParaRPr lang="en-US" sz="2800" dirty="0"/>
          </a:p>
        </p:txBody>
      </p:sp>
    </p:spTree>
    <p:extLst>
      <p:ext uri="{BB962C8B-B14F-4D97-AF65-F5344CB8AC3E}">
        <p14:creationId xmlns:p14="http://schemas.microsoft.com/office/powerpoint/2010/main" val="578495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PRAYING FOR THOSE WHO HAVE DIED</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7467" y="2775284"/>
            <a:ext cx="4742721" cy="2470484"/>
          </a:xfrm>
          <a:prstGeom prst="rect">
            <a:avLst/>
          </a:prstGeom>
        </p:spPr>
      </p:pic>
      <p:sp>
        <p:nvSpPr>
          <p:cNvPr id="4" name="TextBox 3"/>
          <p:cNvSpPr txBox="1"/>
          <p:nvPr/>
        </p:nvSpPr>
        <p:spPr>
          <a:xfrm>
            <a:off x="589182" y="1187118"/>
            <a:ext cx="8009385" cy="523220"/>
          </a:xfrm>
          <a:prstGeom prst="rect">
            <a:avLst/>
          </a:prstGeom>
          <a:noFill/>
        </p:spPr>
        <p:txBody>
          <a:bodyPr wrap="square" rtlCol="0">
            <a:spAutoFit/>
          </a:bodyPr>
          <a:lstStyle/>
          <a:p>
            <a:r>
              <a:rPr lang="en-US" sz="2800" b="1" dirty="0" smtClean="0"/>
              <a:t>The Cross at Calvary is Assisted by the Community</a:t>
            </a:r>
            <a:endParaRPr lang="en-US" sz="2800" b="1" dirty="0"/>
          </a:p>
        </p:txBody>
      </p:sp>
      <p:sp>
        <p:nvSpPr>
          <p:cNvPr id="9" name="TextBox 8"/>
          <p:cNvSpPr txBox="1"/>
          <p:nvPr/>
        </p:nvSpPr>
        <p:spPr>
          <a:xfrm>
            <a:off x="589182" y="2069431"/>
            <a:ext cx="6682289" cy="1384995"/>
          </a:xfrm>
          <a:prstGeom prst="rect">
            <a:avLst/>
          </a:prstGeom>
          <a:noFill/>
        </p:spPr>
        <p:txBody>
          <a:bodyPr wrap="square" rtlCol="0">
            <a:spAutoFit/>
          </a:bodyPr>
          <a:lstStyle/>
          <a:p>
            <a:r>
              <a:rPr lang="en-US" sz="2800" dirty="0"/>
              <a:t>I</a:t>
            </a:r>
            <a:r>
              <a:rPr lang="en-US" sz="2800" dirty="0" smtClean="0"/>
              <a:t>t’s </a:t>
            </a:r>
            <a:r>
              <a:rPr lang="en-US" sz="2800" dirty="0"/>
              <a:t>A PRETTY STRAIGHTFORWARD AND SIMPLE </a:t>
            </a:r>
            <a:r>
              <a:rPr lang="en-US" sz="2800" dirty="0" smtClean="0"/>
              <a:t>NOTION ... AND </a:t>
            </a:r>
            <a:r>
              <a:rPr lang="en-US" sz="2800" dirty="0"/>
              <a:t>DOESN’T TAKE AWAY THE SALVATION THAT COMES FROM </a:t>
            </a:r>
            <a:r>
              <a:rPr lang="en-US" sz="2800" dirty="0" smtClean="0"/>
              <a:t>JESUS.</a:t>
            </a:r>
            <a:endParaRPr lang="en-US" sz="2800" dirty="0"/>
          </a:p>
        </p:txBody>
      </p:sp>
    </p:spTree>
    <p:extLst>
      <p:ext uri="{BB962C8B-B14F-4D97-AF65-F5344CB8AC3E}">
        <p14:creationId xmlns:p14="http://schemas.microsoft.com/office/powerpoint/2010/main" val="3389657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PRAYING FOR THOSE WHO HAVE DIED</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1472" y="2282236"/>
            <a:ext cx="4363392" cy="3268332"/>
          </a:xfrm>
          <a:prstGeom prst="rect">
            <a:avLst/>
          </a:prstGeom>
        </p:spPr>
      </p:pic>
      <p:sp>
        <p:nvSpPr>
          <p:cNvPr id="4" name="TextBox 3"/>
          <p:cNvSpPr txBox="1"/>
          <p:nvPr/>
        </p:nvSpPr>
        <p:spPr>
          <a:xfrm>
            <a:off x="589182" y="1187118"/>
            <a:ext cx="8009385" cy="523220"/>
          </a:xfrm>
          <a:prstGeom prst="rect">
            <a:avLst/>
          </a:prstGeom>
          <a:noFill/>
        </p:spPr>
        <p:txBody>
          <a:bodyPr wrap="square" rtlCol="0">
            <a:spAutoFit/>
          </a:bodyPr>
          <a:lstStyle/>
          <a:p>
            <a:r>
              <a:rPr lang="en-US" sz="2800" b="1" dirty="0" smtClean="0"/>
              <a:t>The Cross at Calvary is Assisted by the Community</a:t>
            </a:r>
            <a:endParaRPr lang="en-US" sz="2800" b="1" dirty="0"/>
          </a:p>
        </p:txBody>
      </p:sp>
      <p:sp>
        <p:nvSpPr>
          <p:cNvPr id="9" name="TextBox 8"/>
          <p:cNvSpPr txBox="1"/>
          <p:nvPr/>
        </p:nvSpPr>
        <p:spPr>
          <a:xfrm>
            <a:off x="589182" y="2069431"/>
            <a:ext cx="6682289" cy="1815882"/>
          </a:xfrm>
          <a:prstGeom prst="rect">
            <a:avLst/>
          </a:prstGeom>
          <a:noFill/>
        </p:spPr>
        <p:txBody>
          <a:bodyPr wrap="square" rtlCol="0">
            <a:spAutoFit/>
          </a:bodyPr>
          <a:lstStyle/>
          <a:p>
            <a:r>
              <a:rPr lang="en-US" sz="2800" dirty="0" smtClean="0"/>
              <a:t>... BUT </a:t>
            </a:r>
            <a:r>
              <a:rPr lang="en-US" sz="2800" dirty="0"/>
              <a:t>SIMPLY THAT WE BELIEVE IN THE POWER OF PRAYER TO ASSIST THE LORD IN HIS WORK, the same way any Christian mom or dad prays for their children in this world.</a:t>
            </a:r>
          </a:p>
        </p:txBody>
      </p:sp>
    </p:spTree>
    <p:extLst>
      <p:ext uri="{BB962C8B-B14F-4D97-AF65-F5344CB8AC3E}">
        <p14:creationId xmlns:p14="http://schemas.microsoft.com/office/powerpoint/2010/main" val="2089434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PRAYING FOR THOSE WHO HAVE DIED</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6186" y="2441958"/>
            <a:ext cx="4574982" cy="3044442"/>
          </a:xfrm>
          <a:prstGeom prst="rect">
            <a:avLst/>
          </a:prstGeom>
        </p:spPr>
      </p:pic>
      <p:sp>
        <p:nvSpPr>
          <p:cNvPr id="4" name="TextBox 3"/>
          <p:cNvSpPr txBox="1"/>
          <p:nvPr/>
        </p:nvSpPr>
        <p:spPr>
          <a:xfrm>
            <a:off x="589182" y="1187118"/>
            <a:ext cx="8009385" cy="523220"/>
          </a:xfrm>
          <a:prstGeom prst="rect">
            <a:avLst/>
          </a:prstGeom>
          <a:noFill/>
        </p:spPr>
        <p:txBody>
          <a:bodyPr wrap="square" rtlCol="0">
            <a:spAutoFit/>
          </a:bodyPr>
          <a:lstStyle/>
          <a:p>
            <a:r>
              <a:rPr lang="en-US" sz="2800" b="1" dirty="0" smtClean="0"/>
              <a:t>The Cross at Calvary is Assisted by the Community</a:t>
            </a:r>
            <a:endParaRPr lang="en-US" sz="2800" b="1" dirty="0"/>
          </a:p>
        </p:txBody>
      </p:sp>
      <p:sp>
        <p:nvSpPr>
          <p:cNvPr id="9" name="TextBox 8"/>
          <p:cNvSpPr txBox="1"/>
          <p:nvPr/>
        </p:nvSpPr>
        <p:spPr>
          <a:xfrm>
            <a:off x="589182" y="2069431"/>
            <a:ext cx="6682289" cy="2677656"/>
          </a:xfrm>
          <a:prstGeom prst="rect">
            <a:avLst/>
          </a:prstGeom>
          <a:noFill/>
        </p:spPr>
        <p:txBody>
          <a:bodyPr wrap="square" rtlCol="0">
            <a:spAutoFit/>
          </a:bodyPr>
          <a:lstStyle/>
          <a:p>
            <a:r>
              <a:rPr lang="en-US" sz="2800" dirty="0"/>
              <a:t>We </a:t>
            </a:r>
            <a:r>
              <a:rPr lang="en-US" sz="2800" dirty="0" smtClean="0"/>
              <a:t>pray ... and </a:t>
            </a:r>
            <a:r>
              <a:rPr lang="en-US" sz="2800" dirty="0"/>
              <a:t>as we heard earlier in </a:t>
            </a:r>
            <a:r>
              <a:rPr lang="es-MX" sz="2800" dirty="0"/>
              <a:t> </a:t>
            </a:r>
            <a:r>
              <a:rPr lang="es-MX" sz="2800" dirty="0" err="1"/>
              <a:t>Revelation</a:t>
            </a:r>
            <a:r>
              <a:rPr lang="es-MX" sz="2800" dirty="0"/>
              <a:t> 6:9 </a:t>
            </a:r>
            <a:r>
              <a:rPr lang="es-MX" sz="2800" dirty="0" err="1"/>
              <a:t>says</a:t>
            </a:r>
            <a:r>
              <a:rPr lang="es-MX" sz="2800" dirty="0"/>
              <a:t>:  </a:t>
            </a:r>
            <a:r>
              <a:rPr lang="es-MX" sz="2800" i="1" dirty="0" err="1"/>
              <a:t>When</a:t>
            </a:r>
            <a:r>
              <a:rPr lang="es-MX" sz="2800" i="1" dirty="0"/>
              <a:t> </a:t>
            </a:r>
            <a:r>
              <a:rPr lang="es-MX" sz="2800" i="1" dirty="0" err="1"/>
              <a:t>the</a:t>
            </a:r>
            <a:r>
              <a:rPr lang="es-MX" sz="2800" i="1" dirty="0"/>
              <a:t> </a:t>
            </a:r>
            <a:r>
              <a:rPr lang="es-MX" sz="2800" i="1" dirty="0" err="1"/>
              <a:t>Lamb</a:t>
            </a:r>
            <a:r>
              <a:rPr lang="es-MX" sz="2800" i="1" dirty="0"/>
              <a:t> </a:t>
            </a:r>
            <a:r>
              <a:rPr lang="es-MX" sz="2800" i="1" dirty="0" err="1"/>
              <a:t>broke</a:t>
            </a:r>
            <a:r>
              <a:rPr lang="es-MX" sz="2800" i="1" dirty="0"/>
              <a:t> </a:t>
            </a:r>
            <a:r>
              <a:rPr lang="es-MX" sz="2800" i="1" dirty="0" err="1"/>
              <a:t>the</a:t>
            </a:r>
            <a:r>
              <a:rPr lang="es-MX" sz="2800" i="1" dirty="0"/>
              <a:t> </a:t>
            </a:r>
            <a:r>
              <a:rPr lang="es-MX" sz="2800" i="1" dirty="0" err="1"/>
              <a:t>fifth</a:t>
            </a:r>
            <a:r>
              <a:rPr lang="es-MX" sz="2800" i="1" dirty="0"/>
              <a:t> </a:t>
            </a:r>
            <a:r>
              <a:rPr lang="es-MX" sz="2800" i="1" dirty="0" err="1"/>
              <a:t>seal</a:t>
            </a:r>
            <a:r>
              <a:rPr lang="es-MX" sz="2800" i="1" dirty="0"/>
              <a:t>, I </a:t>
            </a:r>
            <a:r>
              <a:rPr lang="es-MX" sz="2800" i="1" dirty="0" err="1"/>
              <a:t>saw</a:t>
            </a:r>
            <a:r>
              <a:rPr lang="es-MX" sz="2800" i="1" dirty="0"/>
              <a:t> </a:t>
            </a:r>
            <a:r>
              <a:rPr lang="es-MX" sz="2800" i="1" dirty="0" err="1"/>
              <a:t>underneath</a:t>
            </a:r>
            <a:r>
              <a:rPr lang="es-MX" sz="2800" i="1" dirty="0"/>
              <a:t> </a:t>
            </a:r>
            <a:r>
              <a:rPr lang="es-MX" sz="2800" i="1" dirty="0" err="1"/>
              <a:t>the</a:t>
            </a:r>
            <a:r>
              <a:rPr lang="es-MX" sz="2800" i="1" dirty="0"/>
              <a:t> altar </a:t>
            </a:r>
            <a:r>
              <a:rPr lang="es-MX" sz="2800" i="1" dirty="0" err="1"/>
              <a:t>the</a:t>
            </a:r>
            <a:r>
              <a:rPr lang="es-MX" sz="2800" i="1" dirty="0"/>
              <a:t> </a:t>
            </a:r>
            <a:r>
              <a:rPr lang="es-MX" sz="2800" i="1" dirty="0" err="1"/>
              <a:t>souls</a:t>
            </a:r>
            <a:r>
              <a:rPr lang="es-MX" sz="2800" i="1" dirty="0"/>
              <a:t> of </a:t>
            </a:r>
            <a:r>
              <a:rPr lang="es-MX" sz="2800" i="1" dirty="0" err="1"/>
              <a:t>those</a:t>
            </a:r>
            <a:r>
              <a:rPr lang="es-MX" sz="2800" i="1" dirty="0"/>
              <a:t> </a:t>
            </a:r>
            <a:r>
              <a:rPr lang="es-MX" sz="2800" i="1" dirty="0" err="1"/>
              <a:t>who</a:t>
            </a:r>
            <a:r>
              <a:rPr lang="es-MX" sz="2800" i="1" dirty="0"/>
              <a:t> </a:t>
            </a:r>
            <a:r>
              <a:rPr lang="es-MX" sz="2800" i="1" dirty="0" err="1"/>
              <a:t>had</a:t>
            </a:r>
            <a:r>
              <a:rPr lang="es-MX" sz="2800" i="1" dirty="0"/>
              <a:t> </a:t>
            </a:r>
            <a:r>
              <a:rPr lang="es-MX" sz="2800" i="1" dirty="0" err="1"/>
              <a:t>been</a:t>
            </a:r>
            <a:r>
              <a:rPr lang="es-MX" sz="2800" i="1" dirty="0"/>
              <a:t> </a:t>
            </a:r>
            <a:r>
              <a:rPr lang="es-MX" sz="2800" i="1" dirty="0" err="1"/>
              <a:t>slain</a:t>
            </a:r>
            <a:r>
              <a:rPr lang="es-MX" sz="2800" i="1" dirty="0"/>
              <a:t> </a:t>
            </a:r>
            <a:r>
              <a:rPr lang="es-MX" sz="2800" i="1" dirty="0" err="1"/>
              <a:t>because</a:t>
            </a:r>
            <a:r>
              <a:rPr lang="es-MX" sz="2800" i="1" dirty="0"/>
              <a:t> of </a:t>
            </a:r>
            <a:r>
              <a:rPr lang="es-MX" sz="2800" i="1" dirty="0" err="1"/>
              <a:t>the</a:t>
            </a:r>
            <a:r>
              <a:rPr lang="es-MX" sz="2800" i="1" dirty="0"/>
              <a:t> </a:t>
            </a:r>
            <a:r>
              <a:rPr lang="es-MX" sz="2800" i="1" dirty="0" err="1"/>
              <a:t>word</a:t>
            </a:r>
            <a:r>
              <a:rPr lang="es-MX" sz="2800" i="1" dirty="0"/>
              <a:t> of </a:t>
            </a:r>
            <a:r>
              <a:rPr lang="es-MX" sz="2800" i="1" dirty="0" err="1"/>
              <a:t>God</a:t>
            </a:r>
            <a:r>
              <a:rPr lang="es-MX" sz="2800" i="1" dirty="0"/>
              <a:t>, and </a:t>
            </a:r>
            <a:r>
              <a:rPr lang="es-MX" sz="2800" i="1" dirty="0" err="1"/>
              <a:t>because</a:t>
            </a:r>
            <a:r>
              <a:rPr lang="es-MX" sz="2800" i="1" dirty="0"/>
              <a:t> of </a:t>
            </a:r>
            <a:r>
              <a:rPr lang="es-MX" sz="2800" i="1" dirty="0" err="1"/>
              <a:t>the</a:t>
            </a:r>
            <a:r>
              <a:rPr lang="es-MX" sz="2800" i="1" dirty="0"/>
              <a:t> </a:t>
            </a:r>
            <a:r>
              <a:rPr lang="es-MX" sz="2800" i="1" dirty="0" err="1"/>
              <a:t>testimony</a:t>
            </a:r>
            <a:r>
              <a:rPr lang="es-MX" sz="2800" i="1" dirty="0"/>
              <a:t> </a:t>
            </a:r>
            <a:r>
              <a:rPr lang="es-MX" sz="2800" i="1" dirty="0" err="1"/>
              <a:t>which</a:t>
            </a:r>
            <a:r>
              <a:rPr lang="es-MX" sz="2800" i="1" dirty="0"/>
              <a:t> </a:t>
            </a:r>
            <a:r>
              <a:rPr lang="es-MX" sz="2800" i="1" dirty="0" err="1"/>
              <a:t>they</a:t>
            </a:r>
            <a:r>
              <a:rPr lang="es-MX" sz="2800" i="1" dirty="0"/>
              <a:t> </a:t>
            </a:r>
            <a:r>
              <a:rPr lang="es-MX" sz="2800" i="1" dirty="0" err="1"/>
              <a:t>had</a:t>
            </a:r>
            <a:r>
              <a:rPr lang="es-MX" sz="2800" i="1" dirty="0"/>
              <a:t> </a:t>
            </a:r>
            <a:r>
              <a:rPr lang="es-MX" sz="2800" i="1" dirty="0" err="1"/>
              <a:t>maintained</a:t>
            </a:r>
            <a:r>
              <a:rPr lang="es-MX" sz="2800" i="1" dirty="0"/>
              <a:t> </a:t>
            </a:r>
            <a:endParaRPr lang="en-US" sz="2800" dirty="0"/>
          </a:p>
        </p:txBody>
      </p:sp>
    </p:spTree>
    <p:extLst>
      <p:ext uri="{BB962C8B-B14F-4D97-AF65-F5344CB8AC3E}">
        <p14:creationId xmlns:p14="http://schemas.microsoft.com/office/powerpoint/2010/main" val="451666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PRAYING FOR THOSE WHO HAVE DIED</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126" y="1894483"/>
            <a:ext cx="3914274" cy="4433704"/>
          </a:xfrm>
          <a:prstGeom prst="rect">
            <a:avLst/>
          </a:prstGeom>
        </p:spPr>
      </p:pic>
      <p:sp>
        <p:nvSpPr>
          <p:cNvPr id="4" name="TextBox 3"/>
          <p:cNvSpPr txBox="1"/>
          <p:nvPr/>
        </p:nvSpPr>
        <p:spPr>
          <a:xfrm>
            <a:off x="589182" y="1187118"/>
            <a:ext cx="8009385" cy="523220"/>
          </a:xfrm>
          <a:prstGeom prst="rect">
            <a:avLst/>
          </a:prstGeom>
          <a:noFill/>
        </p:spPr>
        <p:txBody>
          <a:bodyPr wrap="square" rtlCol="0">
            <a:spAutoFit/>
          </a:bodyPr>
          <a:lstStyle/>
          <a:p>
            <a:r>
              <a:rPr lang="en-US" sz="2800" b="1" dirty="0" smtClean="0"/>
              <a:t>The Cross at Calvary is Assisted by the Community</a:t>
            </a:r>
            <a:endParaRPr lang="en-US" sz="2800" b="1" dirty="0"/>
          </a:p>
        </p:txBody>
      </p:sp>
      <p:sp>
        <p:nvSpPr>
          <p:cNvPr id="9" name="TextBox 8"/>
          <p:cNvSpPr txBox="1"/>
          <p:nvPr/>
        </p:nvSpPr>
        <p:spPr>
          <a:xfrm>
            <a:off x="589182" y="2069431"/>
            <a:ext cx="6682289" cy="1384995"/>
          </a:xfrm>
          <a:prstGeom prst="rect">
            <a:avLst/>
          </a:prstGeom>
          <a:noFill/>
        </p:spPr>
        <p:txBody>
          <a:bodyPr wrap="square" rtlCol="0">
            <a:spAutoFit/>
          </a:bodyPr>
          <a:lstStyle/>
          <a:p>
            <a:r>
              <a:rPr lang="es-MX" sz="2800" dirty="0"/>
              <a:t>so </a:t>
            </a:r>
            <a:r>
              <a:rPr lang="es-MX" sz="2800" dirty="0" err="1"/>
              <a:t>the</a:t>
            </a:r>
            <a:r>
              <a:rPr lang="es-MX" sz="2800" dirty="0"/>
              <a:t> </a:t>
            </a:r>
            <a:r>
              <a:rPr lang="es-MX" sz="2800" dirty="0" err="1"/>
              <a:t>martyrs</a:t>
            </a:r>
            <a:r>
              <a:rPr lang="es-MX" sz="2800" dirty="0"/>
              <a:t> in </a:t>
            </a:r>
            <a:r>
              <a:rPr lang="es-MX" sz="2800" dirty="0" err="1"/>
              <a:t>heaven</a:t>
            </a:r>
            <a:r>
              <a:rPr lang="es-MX" sz="2800" dirty="0"/>
              <a:t> are UNDERNEATH </a:t>
            </a:r>
            <a:r>
              <a:rPr lang="es-MX" sz="2800" dirty="0" err="1"/>
              <a:t>the</a:t>
            </a:r>
            <a:r>
              <a:rPr lang="es-MX" sz="2800" dirty="0"/>
              <a:t> altar of </a:t>
            </a:r>
            <a:r>
              <a:rPr lang="es-MX" sz="2800" dirty="0" err="1"/>
              <a:t>God</a:t>
            </a:r>
            <a:r>
              <a:rPr lang="es-MX" sz="2800" dirty="0"/>
              <a:t> in </a:t>
            </a:r>
            <a:r>
              <a:rPr lang="es-MX" sz="2800" dirty="0" err="1" smtClean="0"/>
              <a:t>heaven</a:t>
            </a:r>
            <a:r>
              <a:rPr lang="es-MX" sz="2800" dirty="0" smtClean="0"/>
              <a:t> ... </a:t>
            </a:r>
            <a:r>
              <a:rPr lang="es-MX" sz="2800" dirty="0" err="1" smtClean="0"/>
              <a:t>assisting</a:t>
            </a:r>
            <a:r>
              <a:rPr lang="es-MX" sz="2800" dirty="0" smtClean="0"/>
              <a:t> </a:t>
            </a:r>
            <a:r>
              <a:rPr lang="es-MX" sz="2800" dirty="0" err="1"/>
              <a:t>the</a:t>
            </a:r>
            <a:r>
              <a:rPr lang="es-MX" sz="2800" dirty="0"/>
              <a:t> Lord in </a:t>
            </a:r>
            <a:r>
              <a:rPr lang="es-MX" sz="2800" dirty="0" err="1"/>
              <a:t>his</a:t>
            </a:r>
            <a:r>
              <a:rPr lang="es-MX" sz="2800" dirty="0"/>
              <a:t> </a:t>
            </a:r>
            <a:r>
              <a:rPr lang="es-MX" sz="2800" dirty="0" err="1" smtClean="0"/>
              <a:t>work</a:t>
            </a:r>
            <a:r>
              <a:rPr lang="es-MX" sz="2800" dirty="0" smtClean="0"/>
              <a:t>.</a:t>
            </a:r>
            <a:endParaRPr lang="en-US" sz="2800" dirty="0"/>
          </a:p>
        </p:txBody>
      </p:sp>
    </p:spTree>
    <p:extLst>
      <p:ext uri="{BB962C8B-B14F-4D97-AF65-F5344CB8AC3E}">
        <p14:creationId xmlns:p14="http://schemas.microsoft.com/office/powerpoint/2010/main" val="2326211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PRAYING FOR THOSE WHO HAVE DIED</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0812" y="2759242"/>
            <a:ext cx="4755340" cy="2662990"/>
          </a:xfrm>
          <a:prstGeom prst="rect">
            <a:avLst/>
          </a:prstGeom>
        </p:spPr>
      </p:pic>
      <p:sp>
        <p:nvSpPr>
          <p:cNvPr id="4" name="TextBox 3"/>
          <p:cNvSpPr txBox="1"/>
          <p:nvPr/>
        </p:nvSpPr>
        <p:spPr>
          <a:xfrm>
            <a:off x="589182" y="1187118"/>
            <a:ext cx="8009385" cy="523220"/>
          </a:xfrm>
          <a:prstGeom prst="rect">
            <a:avLst/>
          </a:prstGeom>
          <a:noFill/>
        </p:spPr>
        <p:txBody>
          <a:bodyPr wrap="square" rtlCol="0">
            <a:spAutoFit/>
          </a:bodyPr>
          <a:lstStyle/>
          <a:p>
            <a:r>
              <a:rPr lang="en-US" sz="2800" b="1" dirty="0" smtClean="0"/>
              <a:t>The Cross at Calvary is Assisted by the Community</a:t>
            </a:r>
            <a:endParaRPr lang="en-US" sz="2800" b="1" dirty="0"/>
          </a:p>
        </p:txBody>
      </p:sp>
      <p:sp>
        <p:nvSpPr>
          <p:cNvPr id="9" name="TextBox 8"/>
          <p:cNvSpPr txBox="1"/>
          <p:nvPr/>
        </p:nvSpPr>
        <p:spPr>
          <a:xfrm>
            <a:off x="589182" y="2069431"/>
            <a:ext cx="6682289" cy="2246769"/>
          </a:xfrm>
          <a:prstGeom prst="rect">
            <a:avLst/>
          </a:prstGeom>
          <a:noFill/>
        </p:spPr>
        <p:txBody>
          <a:bodyPr wrap="square" rtlCol="0">
            <a:spAutoFit/>
          </a:bodyPr>
          <a:lstStyle/>
          <a:p>
            <a:r>
              <a:rPr lang="es-MX" sz="2800" dirty="0"/>
              <a:t>St. Paul </a:t>
            </a:r>
            <a:r>
              <a:rPr lang="es-MX" sz="2800" dirty="0" err="1"/>
              <a:t>prays</a:t>
            </a:r>
            <a:r>
              <a:rPr lang="es-MX" sz="2800" dirty="0"/>
              <a:t> </a:t>
            </a:r>
            <a:r>
              <a:rPr lang="es-MX" sz="2800" dirty="0" err="1"/>
              <a:t>for</a:t>
            </a:r>
            <a:r>
              <a:rPr lang="es-MX" sz="2800" dirty="0"/>
              <a:t> a </a:t>
            </a:r>
            <a:r>
              <a:rPr lang="es-MX" sz="2800" dirty="0" err="1"/>
              <a:t>fellow</a:t>
            </a:r>
            <a:r>
              <a:rPr lang="es-MX" sz="2800" dirty="0"/>
              <a:t> Christian, </a:t>
            </a:r>
            <a:r>
              <a:rPr lang="es-MX" sz="2800" dirty="0" err="1"/>
              <a:t>that</a:t>
            </a:r>
            <a:r>
              <a:rPr lang="es-MX" sz="2800" dirty="0"/>
              <a:t> </a:t>
            </a:r>
            <a:r>
              <a:rPr lang="es-MX" sz="2800" dirty="0" err="1"/>
              <a:t>they</a:t>
            </a:r>
            <a:r>
              <a:rPr lang="es-MX" sz="2800" dirty="0"/>
              <a:t> </a:t>
            </a:r>
            <a:r>
              <a:rPr lang="es-MX" sz="2800" dirty="0" err="1"/>
              <a:t>have</a:t>
            </a:r>
            <a:r>
              <a:rPr lang="es-MX" sz="2800" dirty="0"/>
              <a:t> </a:t>
            </a:r>
            <a:r>
              <a:rPr lang="es-MX" sz="2800" dirty="0" err="1"/>
              <a:t>God’s</a:t>
            </a:r>
            <a:r>
              <a:rPr lang="es-MX" sz="2800" dirty="0"/>
              <a:t> </a:t>
            </a:r>
            <a:r>
              <a:rPr lang="es-MX" sz="2800" dirty="0" err="1"/>
              <a:t>mercy</a:t>
            </a:r>
            <a:r>
              <a:rPr lang="es-MX" sz="2800" dirty="0"/>
              <a:t> in 2 Timothy 1: 16-18:    </a:t>
            </a:r>
            <a:r>
              <a:rPr lang="en-US" sz="2800" i="1" dirty="0" smtClean="0"/>
              <a:t>May </a:t>
            </a:r>
            <a:r>
              <a:rPr lang="en-US" sz="2800" i="1" dirty="0"/>
              <a:t>the Lord grant mercy to the household of </a:t>
            </a:r>
            <a:r>
              <a:rPr lang="en-US" sz="2800" i="1" dirty="0" err="1" smtClean="0"/>
              <a:t>Onesiphorus</a:t>
            </a:r>
            <a:r>
              <a:rPr lang="en-US" sz="2800" i="1" dirty="0" smtClean="0"/>
              <a:t> … may </a:t>
            </a:r>
            <a:r>
              <a:rPr lang="en-US" sz="2800" i="1" dirty="0"/>
              <a:t>the Lord grant him to find mercy from the Lord on that </a:t>
            </a:r>
            <a:r>
              <a:rPr lang="en-US" sz="2800" i="1" dirty="0" smtClean="0"/>
              <a:t>Day …</a:t>
            </a:r>
            <a:endParaRPr lang="en-US" sz="2800" dirty="0"/>
          </a:p>
        </p:txBody>
      </p:sp>
    </p:spTree>
    <p:extLst>
      <p:ext uri="{BB962C8B-B14F-4D97-AF65-F5344CB8AC3E}">
        <p14:creationId xmlns:p14="http://schemas.microsoft.com/office/powerpoint/2010/main" val="1312398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29" y="-734929"/>
            <a:ext cx="12193057" cy="8327858"/>
          </a:xfrm>
          <a:prstGeom prst="rect">
            <a:avLst/>
          </a:prstGeom>
        </p:spPr>
      </p:pic>
      <p:sp>
        <p:nvSpPr>
          <p:cNvPr id="5" name="TextBox 4"/>
          <p:cNvSpPr txBox="1"/>
          <p:nvPr/>
        </p:nvSpPr>
        <p:spPr>
          <a:xfrm>
            <a:off x="632356" y="872406"/>
            <a:ext cx="11076709" cy="837473"/>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3600" dirty="0" smtClean="0"/>
              <a:t>Purgatory and Heaven</a:t>
            </a:r>
            <a:endParaRPr lang="en-US" sz="3600" dirty="0"/>
          </a:p>
        </p:txBody>
      </p:sp>
      <p:sp>
        <p:nvSpPr>
          <p:cNvPr id="6" name="TextBox 5"/>
          <p:cNvSpPr txBox="1"/>
          <p:nvPr/>
        </p:nvSpPr>
        <p:spPr>
          <a:xfrm>
            <a:off x="632356" y="1561252"/>
            <a:ext cx="11076709" cy="837473"/>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3600" dirty="0" smtClean="0"/>
              <a:t>Catholic Moral Teaching – the history of the Church</a:t>
            </a:r>
            <a:endParaRPr lang="en-US" sz="3600" dirty="0"/>
          </a:p>
        </p:txBody>
      </p:sp>
      <p:sp>
        <p:nvSpPr>
          <p:cNvPr id="7" name="TextBox 6"/>
          <p:cNvSpPr txBox="1"/>
          <p:nvPr/>
        </p:nvSpPr>
        <p:spPr>
          <a:xfrm>
            <a:off x="1150653" y="2406315"/>
            <a:ext cx="7014774" cy="523220"/>
          </a:xfrm>
          <a:prstGeom prst="rect">
            <a:avLst/>
          </a:prstGeom>
          <a:noFill/>
        </p:spPr>
        <p:txBody>
          <a:bodyPr wrap="square" rtlCol="0">
            <a:spAutoFit/>
          </a:bodyPr>
          <a:lstStyle/>
          <a:p>
            <a:pPr marL="285750" indent="-285750">
              <a:buFont typeface="Wingdings" panose="05000000000000000000" pitchFamily="2" charset="2"/>
              <a:buChar char="v"/>
            </a:pPr>
            <a:r>
              <a:rPr lang="en-US" sz="2800" dirty="0" smtClean="0"/>
              <a:t>Being Saved</a:t>
            </a:r>
            <a:endParaRPr lang="en-US" sz="2800" dirty="0"/>
          </a:p>
        </p:txBody>
      </p:sp>
      <p:sp>
        <p:nvSpPr>
          <p:cNvPr id="8" name="TextBox 7"/>
          <p:cNvSpPr txBox="1"/>
          <p:nvPr/>
        </p:nvSpPr>
        <p:spPr>
          <a:xfrm>
            <a:off x="1150653" y="2935702"/>
            <a:ext cx="7014774" cy="523220"/>
          </a:xfrm>
          <a:prstGeom prst="rect">
            <a:avLst/>
          </a:prstGeom>
          <a:noFill/>
        </p:spPr>
        <p:txBody>
          <a:bodyPr wrap="square" rtlCol="0">
            <a:spAutoFit/>
          </a:bodyPr>
          <a:lstStyle/>
          <a:p>
            <a:pPr marL="285750" indent="-285750">
              <a:buFont typeface="Wingdings" panose="05000000000000000000" pitchFamily="2" charset="2"/>
              <a:buChar char="v"/>
            </a:pPr>
            <a:r>
              <a:rPr lang="en-US" sz="2800" dirty="0" smtClean="0"/>
              <a:t>Hell and Heaven</a:t>
            </a:r>
            <a:endParaRPr lang="en-US" sz="2800" dirty="0"/>
          </a:p>
        </p:txBody>
      </p:sp>
      <p:sp>
        <p:nvSpPr>
          <p:cNvPr id="9" name="TextBox 8"/>
          <p:cNvSpPr txBox="1"/>
          <p:nvPr/>
        </p:nvSpPr>
        <p:spPr>
          <a:xfrm>
            <a:off x="1150653" y="3465089"/>
            <a:ext cx="7014774" cy="523220"/>
          </a:xfrm>
          <a:prstGeom prst="rect">
            <a:avLst/>
          </a:prstGeom>
          <a:noFill/>
        </p:spPr>
        <p:txBody>
          <a:bodyPr wrap="square" rtlCol="0">
            <a:spAutoFit/>
          </a:bodyPr>
          <a:lstStyle/>
          <a:p>
            <a:pPr marL="285750" indent="-285750">
              <a:buFont typeface="Wingdings" panose="05000000000000000000" pitchFamily="2" charset="2"/>
              <a:buChar char="v"/>
            </a:pPr>
            <a:r>
              <a:rPr lang="en-US" sz="2800" dirty="0" smtClean="0"/>
              <a:t>Purgatory</a:t>
            </a:r>
            <a:endParaRPr lang="en-US" sz="2800" dirty="0"/>
          </a:p>
        </p:txBody>
      </p:sp>
      <p:sp>
        <p:nvSpPr>
          <p:cNvPr id="10" name="TextBox 9"/>
          <p:cNvSpPr txBox="1"/>
          <p:nvPr/>
        </p:nvSpPr>
        <p:spPr>
          <a:xfrm>
            <a:off x="1150653" y="3994475"/>
            <a:ext cx="7014774" cy="523220"/>
          </a:xfrm>
          <a:prstGeom prst="rect">
            <a:avLst/>
          </a:prstGeom>
          <a:noFill/>
        </p:spPr>
        <p:txBody>
          <a:bodyPr wrap="square" rtlCol="0">
            <a:spAutoFit/>
          </a:bodyPr>
          <a:lstStyle/>
          <a:p>
            <a:pPr marL="285750" indent="-285750">
              <a:buFont typeface="Wingdings" panose="05000000000000000000" pitchFamily="2" charset="2"/>
              <a:buChar char="v"/>
            </a:pPr>
            <a:r>
              <a:rPr lang="en-US" sz="2800" dirty="0" smtClean="0"/>
              <a:t>Praying for those who have died</a:t>
            </a:r>
            <a:endParaRPr lang="en-US" sz="2800" dirty="0"/>
          </a:p>
        </p:txBody>
      </p:sp>
    </p:spTree>
    <p:extLst>
      <p:ext uri="{BB962C8B-B14F-4D97-AF65-F5344CB8AC3E}">
        <p14:creationId xmlns:p14="http://schemas.microsoft.com/office/powerpoint/2010/main" val="1529097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PRAYING FOR THOSE WHO HAVE DIED</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2412201"/>
            <a:ext cx="4968089" cy="3234619"/>
          </a:xfrm>
          <a:prstGeom prst="rect">
            <a:avLst/>
          </a:prstGeom>
        </p:spPr>
      </p:pic>
      <p:sp>
        <p:nvSpPr>
          <p:cNvPr id="4" name="TextBox 3"/>
          <p:cNvSpPr txBox="1"/>
          <p:nvPr/>
        </p:nvSpPr>
        <p:spPr>
          <a:xfrm>
            <a:off x="589182" y="1187118"/>
            <a:ext cx="8009385" cy="523220"/>
          </a:xfrm>
          <a:prstGeom prst="rect">
            <a:avLst/>
          </a:prstGeom>
          <a:noFill/>
        </p:spPr>
        <p:txBody>
          <a:bodyPr wrap="square" rtlCol="0">
            <a:spAutoFit/>
          </a:bodyPr>
          <a:lstStyle/>
          <a:p>
            <a:r>
              <a:rPr lang="en-US" sz="2800" b="1" dirty="0" smtClean="0"/>
              <a:t>The Cross at Calvary is Assisted by the Community</a:t>
            </a:r>
            <a:endParaRPr lang="en-US" sz="2800" b="1" dirty="0"/>
          </a:p>
        </p:txBody>
      </p:sp>
      <p:sp>
        <p:nvSpPr>
          <p:cNvPr id="9" name="TextBox 8"/>
          <p:cNvSpPr txBox="1"/>
          <p:nvPr/>
        </p:nvSpPr>
        <p:spPr>
          <a:xfrm>
            <a:off x="589182" y="2069431"/>
            <a:ext cx="6682289" cy="2246769"/>
          </a:xfrm>
          <a:prstGeom prst="rect">
            <a:avLst/>
          </a:prstGeom>
          <a:noFill/>
        </p:spPr>
        <p:txBody>
          <a:bodyPr wrap="square" rtlCol="0">
            <a:spAutoFit/>
          </a:bodyPr>
          <a:lstStyle/>
          <a:p>
            <a:r>
              <a:rPr lang="en-US" sz="2800" dirty="0"/>
              <a:t>But even beyond these Scripture </a:t>
            </a:r>
            <a:r>
              <a:rPr lang="en-US" sz="2800" dirty="0" smtClean="0"/>
              <a:t>quotes ... let’s </a:t>
            </a:r>
            <a:r>
              <a:rPr lang="en-US" sz="2800" dirty="0"/>
              <a:t>remember, again, the whole mindset, which we see among the most ancient of Christians, of NOT BEING LONERS IN FOLLOWING </a:t>
            </a:r>
            <a:r>
              <a:rPr lang="en-US" sz="2800" dirty="0" smtClean="0"/>
              <a:t>JESUS …</a:t>
            </a:r>
            <a:endParaRPr lang="en-US" sz="2800" dirty="0"/>
          </a:p>
        </p:txBody>
      </p:sp>
    </p:spTree>
    <p:extLst>
      <p:ext uri="{BB962C8B-B14F-4D97-AF65-F5344CB8AC3E}">
        <p14:creationId xmlns:p14="http://schemas.microsoft.com/office/powerpoint/2010/main" val="3756254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PRAYING FOR THOSE WHO HAVE DIED</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5678" y="2791326"/>
            <a:ext cx="5292812" cy="2333221"/>
          </a:xfrm>
          <a:prstGeom prst="rect">
            <a:avLst/>
          </a:prstGeom>
        </p:spPr>
      </p:pic>
      <p:sp>
        <p:nvSpPr>
          <p:cNvPr id="4" name="TextBox 3"/>
          <p:cNvSpPr txBox="1"/>
          <p:nvPr/>
        </p:nvSpPr>
        <p:spPr>
          <a:xfrm>
            <a:off x="589182" y="1187118"/>
            <a:ext cx="8009385" cy="523220"/>
          </a:xfrm>
          <a:prstGeom prst="rect">
            <a:avLst/>
          </a:prstGeom>
          <a:noFill/>
        </p:spPr>
        <p:txBody>
          <a:bodyPr wrap="square" rtlCol="0">
            <a:spAutoFit/>
          </a:bodyPr>
          <a:lstStyle/>
          <a:p>
            <a:r>
              <a:rPr lang="en-US" sz="2800" b="1" dirty="0" smtClean="0"/>
              <a:t>The Cross at Calvary is Assisted by the Community</a:t>
            </a:r>
            <a:endParaRPr lang="en-US" sz="2800" b="1" dirty="0"/>
          </a:p>
        </p:txBody>
      </p:sp>
      <p:sp>
        <p:nvSpPr>
          <p:cNvPr id="9" name="TextBox 8"/>
          <p:cNvSpPr txBox="1"/>
          <p:nvPr/>
        </p:nvSpPr>
        <p:spPr>
          <a:xfrm>
            <a:off x="589182" y="2069431"/>
            <a:ext cx="6682289" cy="1384995"/>
          </a:xfrm>
          <a:prstGeom prst="rect">
            <a:avLst/>
          </a:prstGeom>
          <a:noFill/>
        </p:spPr>
        <p:txBody>
          <a:bodyPr wrap="square" rtlCol="0">
            <a:spAutoFit/>
          </a:bodyPr>
          <a:lstStyle/>
          <a:p>
            <a:r>
              <a:rPr lang="en-US" sz="2800" dirty="0" smtClean="0"/>
              <a:t>... but </a:t>
            </a:r>
            <a:r>
              <a:rPr lang="en-US" sz="2800" dirty="0"/>
              <a:t>that that they were always a family that prayed for one another and lived out their faith TOGETHER.</a:t>
            </a:r>
          </a:p>
        </p:txBody>
      </p:sp>
    </p:spTree>
    <p:extLst>
      <p:ext uri="{BB962C8B-B14F-4D97-AF65-F5344CB8AC3E}">
        <p14:creationId xmlns:p14="http://schemas.microsoft.com/office/powerpoint/2010/main" val="1440895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PRAYING FOR THOSE WHO HAVE DIED</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8412" y="2277979"/>
            <a:ext cx="4835176" cy="3288631"/>
          </a:xfrm>
          <a:prstGeom prst="rect">
            <a:avLst/>
          </a:prstGeom>
        </p:spPr>
      </p:pic>
      <p:sp>
        <p:nvSpPr>
          <p:cNvPr id="4" name="TextBox 3"/>
          <p:cNvSpPr txBox="1"/>
          <p:nvPr/>
        </p:nvSpPr>
        <p:spPr>
          <a:xfrm>
            <a:off x="589182" y="1187118"/>
            <a:ext cx="8009385" cy="523220"/>
          </a:xfrm>
          <a:prstGeom prst="rect">
            <a:avLst/>
          </a:prstGeom>
          <a:noFill/>
        </p:spPr>
        <p:txBody>
          <a:bodyPr wrap="square" rtlCol="0">
            <a:spAutoFit/>
          </a:bodyPr>
          <a:lstStyle/>
          <a:p>
            <a:r>
              <a:rPr lang="en-US" sz="2800" b="1" dirty="0" smtClean="0"/>
              <a:t>The Cross at Calvary is Assisted by the Community</a:t>
            </a:r>
            <a:endParaRPr lang="en-US" sz="2800" b="1" dirty="0"/>
          </a:p>
        </p:txBody>
      </p:sp>
      <p:sp>
        <p:nvSpPr>
          <p:cNvPr id="9" name="TextBox 8"/>
          <p:cNvSpPr txBox="1"/>
          <p:nvPr/>
        </p:nvSpPr>
        <p:spPr>
          <a:xfrm>
            <a:off x="589182" y="2069431"/>
            <a:ext cx="6682289" cy="1815882"/>
          </a:xfrm>
          <a:prstGeom prst="rect">
            <a:avLst/>
          </a:prstGeom>
          <a:noFill/>
        </p:spPr>
        <p:txBody>
          <a:bodyPr wrap="square" rtlCol="0">
            <a:spAutoFit/>
          </a:bodyPr>
          <a:lstStyle/>
          <a:p>
            <a:r>
              <a:rPr lang="en-US" sz="2800" dirty="0"/>
              <a:t>W</a:t>
            </a:r>
            <a:r>
              <a:rPr lang="en-US" sz="2800" dirty="0" smtClean="0"/>
              <a:t>e </a:t>
            </a:r>
            <a:r>
              <a:rPr lang="en-US" sz="2800" dirty="0"/>
              <a:t>know the Lord saves us, but we also know that even the Lord asked for the help and prayers of the disciples when he was in the Garden of </a:t>
            </a:r>
            <a:r>
              <a:rPr lang="en-US" sz="2800" dirty="0" smtClean="0"/>
              <a:t>Gethsemane …</a:t>
            </a:r>
            <a:endParaRPr lang="en-US" sz="2800" dirty="0"/>
          </a:p>
        </p:txBody>
      </p:sp>
    </p:spTree>
    <p:extLst>
      <p:ext uri="{BB962C8B-B14F-4D97-AF65-F5344CB8AC3E}">
        <p14:creationId xmlns:p14="http://schemas.microsoft.com/office/powerpoint/2010/main" val="2300035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PRAYING FOR THOSE WHO HAVE DIED</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1472" y="1767767"/>
            <a:ext cx="4343012" cy="4343012"/>
          </a:xfrm>
          <a:prstGeom prst="rect">
            <a:avLst/>
          </a:prstGeom>
        </p:spPr>
      </p:pic>
      <p:sp>
        <p:nvSpPr>
          <p:cNvPr id="4" name="TextBox 3"/>
          <p:cNvSpPr txBox="1"/>
          <p:nvPr/>
        </p:nvSpPr>
        <p:spPr>
          <a:xfrm>
            <a:off x="589182" y="1187118"/>
            <a:ext cx="8009385" cy="523220"/>
          </a:xfrm>
          <a:prstGeom prst="rect">
            <a:avLst/>
          </a:prstGeom>
          <a:noFill/>
        </p:spPr>
        <p:txBody>
          <a:bodyPr wrap="square" rtlCol="0">
            <a:spAutoFit/>
          </a:bodyPr>
          <a:lstStyle/>
          <a:p>
            <a:r>
              <a:rPr lang="en-US" sz="2800" b="1" dirty="0" smtClean="0"/>
              <a:t>The Cross at Calvary is Assisted by the Community</a:t>
            </a:r>
            <a:endParaRPr lang="en-US" sz="2800" b="1" dirty="0"/>
          </a:p>
        </p:txBody>
      </p:sp>
      <p:sp>
        <p:nvSpPr>
          <p:cNvPr id="9" name="TextBox 8"/>
          <p:cNvSpPr txBox="1"/>
          <p:nvPr/>
        </p:nvSpPr>
        <p:spPr>
          <a:xfrm>
            <a:off x="589182" y="2069431"/>
            <a:ext cx="6682289" cy="1815882"/>
          </a:xfrm>
          <a:prstGeom prst="rect">
            <a:avLst/>
          </a:prstGeom>
          <a:noFill/>
        </p:spPr>
        <p:txBody>
          <a:bodyPr wrap="square" rtlCol="0">
            <a:spAutoFit/>
          </a:bodyPr>
          <a:lstStyle/>
          <a:p>
            <a:r>
              <a:rPr lang="en-US" sz="2800" dirty="0" smtClean="0"/>
              <a:t>so </a:t>
            </a:r>
            <a:r>
              <a:rPr lang="en-US" sz="2800" dirty="0"/>
              <a:t>we PRAY FOR THE WORK OF OUR LORD NOW….offering our own prayers to help the Lord in his work on behalf of those who need God’s healing.</a:t>
            </a:r>
          </a:p>
        </p:txBody>
      </p:sp>
    </p:spTree>
    <p:extLst>
      <p:ext uri="{BB962C8B-B14F-4D97-AF65-F5344CB8AC3E}">
        <p14:creationId xmlns:p14="http://schemas.microsoft.com/office/powerpoint/2010/main" val="1288667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714" y="1767766"/>
            <a:ext cx="3463844" cy="4571765"/>
          </a:xfrm>
          <a:prstGeom prst="rect">
            <a:avLst/>
          </a:prstGeom>
        </p:spPr>
      </p:pic>
      <p:sp>
        <p:nvSpPr>
          <p:cNvPr id="4" name="TextBox 3"/>
          <p:cNvSpPr txBox="1"/>
          <p:nvPr/>
        </p:nvSpPr>
        <p:spPr>
          <a:xfrm>
            <a:off x="589182" y="1187118"/>
            <a:ext cx="8009385" cy="523220"/>
          </a:xfrm>
          <a:prstGeom prst="rect">
            <a:avLst/>
          </a:prstGeom>
          <a:noFill/>
        </p:spPr>
        <p:txBody>
          <a:bodyPr wrap="square" rtlCol="0">
            <a:spAutoFit/>
          </a:bodyPr>
          <a:lstStyle/>
          <a:p>
            <a:endParaRPr lang="en-US" sz="2800" b="1" dirty="0"/>
          </a:p>
        </p:txBody>
      </p:sp>
      <p:sp>
        <p:nvSpPr>
          <p:cNvPr id="9" name="TextBox 8"/>
          <p:cNvSpPr txBox="1"/>
          <p:nvPr/>
        </p:nvSpPr>
        <p:spPr>
          <a:xfrm>
            <a:off x="589182" y="1203160"/>
            <a:ext cx="6682289" cy="2677656"/>
          </a:xfrm>
          <a:prstGeom prst="rect">
            <a:avLst/>
          </a:prstGeom>
          <a:noFill/>
        </p:spPr>
        <p:txBody>
          <a:bodyPr wrap="square" rtlCol="0">
            <a:spAutoFit/>
          </a:bodyPr>
          <a:lstStyle/>
          <a:p>
            <a:r>
              <a:rPr lang="en-US" sz="2800" dirty="0"/>
              <a:t>Having just talked about the idea of COMMUNITY in the teachings of our </a:t>
            </a:r>
            <a:r>
              <a:rPr lang="en-US" sz="2800" dirty="0" smtClean="0"/>
              <a:t>Savior ... how </a:t>
            </a:r>
            <a:r>
              <a:rPr lang="en-US" sz="2800" dirty="0"/>
              <a:t>he intended for there to be a CHURCH from the </a:t>
            </a:r>
            <a:r>
              <a:rPr lang="en-US" sz="2800" dirty="0" smtClean="0"/>
              <a:t>beginning ... a family ... not </a:t>
            </a:r>
            <a:r>
              <a:rPr lang="en-US" sz="2800" dirty="0"/>
              <a:t>just a collection of loner disciples who approached him </a:t>
            </a:r>
            <a:r>
              <a:rPr lang="en-US" sz="2800" dirty="0" smtClean="0"/>
              <a:t>individually.</a:t>
            </a:r>
            <a:endParaRPr lang="en-US" sz="2800" dirty="0"/>
          </a:p>
        </p:txBody>
      </p:sp>
    </p:spTree>
    <p:extLst>
      <p:ext uri="{BB962C8B-B14F-4D97-AF65-F5344CB8AC3E}">
        <p14:creationId xmlns:p14="http://schemas.microsoft.com/office/powerpoint/2010/main" val="1732222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5305" y="2086289"/>
            <a:ext cx="8156390" cy="3271771"/>
          </a:xfrm>
          <a:prstGeom prst="rect">
            <a:avLst/>
          </a:prstGeom>
        </p:spPr>
      </p:pic>
      <p:sp>
        <p:nvSpPr>
          <p:cNvPr id="4" name="TextBox 3"/>
          <p:cNvSpPr txBox="1"/>
          <p:nvPr/>
        </p:nvSpPr>
        <p:spPr>
          <a:xfrm>
            <a:off x="589182" y="1187118"/>
            <a:ext cx="8009385" cy="523220"/>
          </a:xfrm>
          <a:prstGeom prst="rect">
            <a:avLst/>
          </a:prstGeom>
          <a:noFill/>
        </p:spPr>
        <p:txBody>
          <a:bodyPr wrap="square" rtlCol="0">
            <a:spAutoFit/>
          </a:bodyPr>
          <a:lstStyle/>
          <a:p>
            <a:endParaRPr lang="en-US" sz="2800" b="1" dirty="0"/>
          </a:p>
        </p:txBody>
      </p:sp>
      <p:sp>
        <p:nvSpPr>
          <p:cNvPr id="9" name="TextBox 8"/>
          <p:cNvSpPr txBox="1"/>
          <p:nvPr/>
        </p:nvSpPr>
        <p:spPr>
          <a:xfrm>
            <a:off x="589182" y="1203160"/>
            <a:ext cx="6682289" cy="954107"/>
          </a:xfrm>
          <a:prstGeom prst="rect">
            <a:avLst/>
          </a:prstGeom>
          <a:noFill/>
        </p:spPr>
        <p:txBody>
          <a:bodyPr wrap="square" rtlCol="0">
            <a:spAutoFit/>
          </a:bodyPr>
          <a:lstStyle/>
          <a:p>
            <a:r>
              <a:rPr lang="en-US" sz="2800" dirty="0"/>
              <a:t>this </a:t>
            </a:r>
            <a:r>
              <a:rPr lang="en-US" sz="2800" dirty="0" smtClean="0"/>
              <a:t>is </a:t>
            </a:r>
            <a:r>
              <a:rPr lang="en-US" sz="2800" dirty="0"/>
              <a:t>a great </a:t>
            </a:r>
            <a:r>
              <a:rPr lang="en-US" sz="2800" dirty="0" err="1"/>
              <a:t>segway</a:t>
            </a:r>
            <a:r>
              <a:rPr lang="en-US" sz="2800" dirty="0"/>
              <a:t> into talking a bit on SACRAMENTS.</a:t>
            </a:r>
          </a:p>
        </p:txBody>
      </p:sp>
    </p:spTree>
    <p:extLst>
      <p:ext uri="{BB962C8B-B14F-4D97-AF65-F5344CB8AC3E}">
        <p14:creationId xmlns:p14="http://schemas.microsoft.com/office/powerpoint/2010/main" val="1971094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6093" y="2086289"/>
            <a:ext cx="4934474" cy="3271771"/>
          </a:xfrm>
          <a:prstGeom prst="rect">
            <a:avLst/>
          </a:prstGeom>
        </p:spPr>
      </p:pic>
      <p:sp>
        <p:nvSpPr>
          <p:cNvPr id="4" name="TextBox 3"/>
          <p:cNvSpPr txBox="1"/>
          <p:nvPr/>
        </p:nvSpPr>
        <p:spPr>
          <a:xfrm>
            <a:off x="589182" y="1187118"/>
            <a:ext cx="8009385" cy="523220"/>
          </a:xfrm>
          <a:prstGeom prst="rect">
            <a:avLst/>
          </a:prstGeom>
          <a:noFill/>
        </p:spPr>
        <p:txBody>
          <a:bodyPr wrap="square" rtlCol="0">
            <a:spAutoFit/>
          </a:bodyPr>
          <a:lstStyle/>
          <a:p>
            <a:endParaRPr lang="en-US" sz="2800" b="1" dirty="0"/>
          </a:p>
        </p:txBody>
      </p:sp>
      <p:sp>
        <p:nvSpPr>
          <p:cNvPr id="9" name="TextBox 8"/>
          <p:cNvSpPr txBox="1"/>
          <p:nvPr/>
        </p:nvSpPr>
        <p:spPr>
          <a:xfrm>
            <a:off x="589182" y="1203160"/>
            <a:ext cx="6682289" cy="1384995"/>
          </a:xfrm>
          <a:prstGeom prst="rect">
            <a:avLst/>
          </a:prstGeom>
          <a:noFill/>
        </p:spPr>
        <p:txBody>
          <a:bodyPr wrap="square" rtlCol="0">
            <a:spAutoFit/>
          </a:bodyPr>
          <a:lstStyle/>
          <a:p>
            <a:r>
              <a:rPr lang="en-US" sz="2800" dirty="0"/>
              <a:t>Sacraments are actions in the life of the Church that always involve groups of people PRAYING TOGETHER…..</a:t>
            </a:r>
          </a:p>
        </p:txBody>
      </p:sp>
    </p:spTree>
    <p:extLst>
      <p:ext uri="{BB962C8B-B14F-4D97-AF65-F5344CB8AC3E}">
        <p14:creationId xmlns:p14="http://schemas.microsoft.com/office/powerpoint/2010/main" val="2982625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7654" y="2086289"/>
            <a:ext cx="4891351" cy="3271770"/>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682289" cy="523220"/>
          </a:xfrm>
          <a:prstGeom prst="rect">
            <a:avLst/>
          </a:prstGeom>
          <a:noFill/>
        </p:spPr>
        <p:txBody>
          <a:bodyPr wrap="square" rtlCol="0">
            <a:spAutoFit/>
          </a:bodyPr>
          <a:lstStyle/>
          <a:p>
            <a:r>
              <a:rPr lang="en-US" sz="2800" dirty="0"/>
              <a:t>We pray for a baby at baptism</a:t>
            </a:r>
          </a:p>
        </p:txBody>
      </p:sp>
    </p:spTree>
    <p:extLst>
      <p:ext uri="{BB962C8B-B14F-4D97-AF65-F5344CB8AC3E}">
        <p14:creationId xmlns:p14="http://schemas.microsoft.com/office/powerpoint/2010/main" val="2140606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6173" y="2086289"/>
            <a:ext cx="4854312" cy="3271771"/>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682289" cy="523220"/>
          </a:xfrm>
          <a:prstGeom prst="rect">
            <a:avLst/>
          </a:prstGeom>
          <a:noFill/>
        </p:spPr>
        <p:txBody>
          <a:bodyPr wrap="square" rtlCol="0">
            <a:spAutoFit/>
          </a:bodyPr>
          <a:lstStyle/>
          <a:p>
            <a:r>
              <a:rPr lang="en-US" sz="2800" dirty="0"/>
              <a:t>We pray for a baby at baptism</a:t>
            </a:r>
          </a:p>
        </p:txBody>
      </p:sp>
      <p:sp>
        <p:nvSpPr>
          <p:cNvPr id="7" name="TextBox 6"/>
          <p:cNvSpPr txBox="1"/>
          <p:nvPr/>
        </p:nvSpPr>
        <p:spPr>
          <a:xfrm>
            <a:off x="657724" y="2089969"/>
            <a:ext cx="5946675" cy="954107"/>
          </a:xfrm>
          <a:prstGeom prst="rect">
            <a:avLst/>
          </a:prstGeom>
          <a:noFill/>
        </p:spPr>
        <p:txBody>
          <a:bodyPr wrap="square" rtlCol="0">
            <a:spAutoFit/>
          </a:bodyPr>
          <a:lstStyle/>
          <a:p>
            <a:r>
              <a:rPr lang="en-US" sz="2800" dirty="0"/>
              <a:t>W</a:t>
            </a:r>
            <a:r>
              <a:rPr lang="en-US" sz="2800" dirty="0" smtClean="0"/>
              <a:t>e </a:t>
            </a:r>
            <a:r>
              <a:rPr lang="en-US" sz="2800" dirty="0"/>
              <a:t>pray for 2</a:t>
            </a:r>
            <a:r>
              <a:rPr lang="en-US" sz="2800" baseline="30000" dirty="0"/>
              <a:t>nd</a:t>
            </a:r>
            <a:r>
              <a:rPr lang="en-US" sz="2800" dirty="0"/>
              <a:t> graders as they go to first communion</a:t>
            </a:r>
          </a:p>
        </p:txBody>
      </p:sp>
    </p:spTree>
    <p:extLst>
      <p:ext uri="{BB962C8B-B14F-4D97-AF65-F5344CB8AC3E}">
        <p14:creationId xmlns:p14="http://schemas.microsoft.com/office/powerpoint/2010/main" val="1623876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8" y="2086289"/>
            <a:ext cx="4367982" cy="3271771"/>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682289" cy="523220"/>
          </a:xfrm>
          <a:prstGeom prst="rect">
            <a:avLst/>
          </a:prstGeom>
          <a:noFill/>
        </p:spPr>
        <p:txBody>
          <a:bodyPr wrap="square" rtlCol="0">
            <a:spAutoFit/>
          </a:bodyPr>
          <a:lstStyle/>
          <a:p>
            <a:r>
              <a:rPr lang="en-US" sz="2800" dirty="0"/>
              <a:t>We pray for a baby at baptism</a:t>
            </a:r>
          </a:p>
        </p:txBody>
      </p:sp>
      <p:sp>
        <p:nvSpPr>
          <p:cNvPr id="7" name="TextBox 6"/>
          <p:cNvSpPr txBox="1"/>
          <p:nvPr/>
        </p:nvSpPr>
        <p:spPr>
          <a:xfrm>
            <a:off x="657724" y="2089969"/>
            <a:ext cx="5946675" cy="954107"/>
          </a:xfrm>
          <a:prstGeom prst="rect">
            <a:avLst/>
          </a:prstGeom>
          <a:noFill/>
        </p:spPr>
        <p:txBody>
          <a:bodyPr wrap="square" rtlCol="0">
            <a:spAutoFit/>
          </a:bodyPr>
          <a:lstStyle/>
          <a:p>
            <a:r>
              <a:rPr lang="en-US" sz="2800" dirty="0"/>
              <a:t>W</a:t>
            </a:r>
            <a:r>
              <a:rPr lang="en-US" sz="2800" dirty="0" smtClean="0"/>
              <a:t>e </a:t>
            </a:r>
            <a:r>
              <a:rPr lang="en-US" sz="2800" dirty="0"/>
              <a:t>pray for 2</a:t>
            </a:r>
            <a:r>
              <a:rPr lang="en-US" sz="2800" baseline="30000" dirty="0"/>
              <a:t>nd</a:t>
            </a:r>
            <a:r>
              <a:rPr lang="en-US" sz="2800" dirty="0"/>
              <a:t> graders as they go to first communion</a:t>
            </a:r>
          </a:p>
        </p:txBody>
      </p:sp>
      <p:sp>
        <p:nvSpPr>
          <p:cNvPr id="8" name="TextBox 7"/>
          <p:cNvSpPr txBox="1"/>
          <p:nvPr/>
        </p:nvSpPr>
        <p:spPr>
          <a:xfrm>
            <a:off x="657724" y="3224661"/>
            <a:ext cx="5946675" cy="954107"/>
          </a:xfrm>
          <a:prstGeom prst="rect">
            <a:avLst/>
          </a:prstGeom>
          <a:noFill/>
        </p:spPr>
        <p:txBody>
          <a:bodyPr wrap="square" rtlCol="0">
            <a:spAutoFit/>
          </a:bodyPr>
          <a:lstStyle/>
          <a:p>
            <a:r>
              <a:rPr lang="en-US" sz="2800" dirty="0" smtClean="0"/>
              <a:t>We pray for our high school students when they are getting confirmed</a:t>
            </a:r>
            <a:endParaRPr lang="en-US" sz="2800" dirty="0"/>
          </a:p>
        </p:txBody>
      </p:sp>
    </p:spTree>
    <p:extLst>
      <p:ext uri="{BB962C8B-B14F-4D97-AF65-F5344CB8AC3E}">
        <p14:creationId xmlns:p14="http://schemas.microsoft.com/office/powerpoint/2010/main" val="3093320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8648" y="1524000"/>
            <a:ext cx="4673490" cy="2796733"/>
          </a:xfrm>
          <a:prstGeom prst="rect">
            <a:avLst/>
          </a:prstGeom>
        </p:spPr>
      </p:pic>
      <p:sp>
        <p:nvSpPr>
          <p:cNvPr id="4" name="TextBox 3"/>
          <p:cNvSpPr txBox="1"/>
          <p:nvPr/>
        </p:nvSpPr>
        <p:spPr>
          <a:xfrm>
            <a:off x="589183" y="1187118"/>
            <a:ext cx="7014774" cy="523220"/>
          </a:xfrm>
          <a:prstGeom prst="rect">
            <a:avLst/>
          </a:prstGeom>
          <a:noFill/>
        </p:spPr>
        <p:txBody>
          <a:bodyPr wrap="square" rtlCol="0">
            <a:spAutoFit/>
          </a:bodyPr>
          <a:lstStyle/>
          <a:p>
            <a:pPr marL="285750" indent="-285750">
              <a:buFont typeface="Wingdings" panose="05000000000000000000" pitchFamily="2" charset="2"/>
              <a:buChar char="v"/>
            </a:pPr>
            <a:r>
              <a:rPr lang="en-US" sz="2800" dirty="0" smtClean="0"/>
              <a:t>Being Saved</a:t>
            </a:r>
            <a:endParaRPr lang="en-US" sz="2800" dirty="0"/>
          </a:p>
        </p:txBody>
      </p:sp>
      <p:sp>
        <p:nvSpPr>
          <p:cNvPr id="9" name="TextBox 8"/>
          <p:cNvSpPr txBox="1"/>
          <p:nvPr/>
        </p:nvSpPr>
        <p:spPr>
          <a:xfrm>
            <a:off x="866272" y="1780675"/>
            <a:ext cx="6128085" cy="1815882"/>
          </a:xfrm>
          <a:prstGeom prst="rect">
            <a:avLst/>
          </a:prstGeom>
          <a:noFill/>
        </p:spPr>
        <p:txBody>
          <a:bodyPr wrap="square" rtlCol="0">
            <a:spAutoFit/>
          </a:bodyPr>
          <a:lstStyle/>
          <a:p>
            <a:r>
              <a:rPr lang="en-US" sz="2800" dirty="0"/>
              <a:t>One issue that causes differences within Christianity is the whole area of how a person is reconciled with God in life and at the time of death.</a:t>
            </a:r>
          </a:p>
        </p:txBody>
      </p:sp>
    </p:spTree>
    <p:extLst>
      <p:ext uri="{BB962C8B-B14F-4D97-AF65-F5344CB8AC3E}">
        <p14:creationId xmlns:p14="http://schemas.microsoft.com/office/powerpoint/2010/main" val="3963862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6172" y="2089969"/>
            <a:ext cx="5332093" cy="2995958"/>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682289" cy="523220"/>
          </a:xfrm>
          <a:prstGeom prst="rect">
            <a:avLst/>
          </a:prstGeom>
          <a:noFill/>
        </p:spPr>
        <p:txBody>
          <a:bodyPr wrap="square" rtlCol="0">
            <a:spAutoFit/>
          </a:bodyPr>
          <a:lstStyle/>
          <a:p>
            <a:r>
              <a:rPr lang="en-US" sz="2800" dirty="0"/>
              <a:t>We pray for a baby at baptism</a:t>
            </a:r>
          </a:p>
        </p:txBody>
      </p:sp>
      <p:sp>
        <p:nvSpPr>
          <p:cNvPr id="7" name="TextBox 6"/>
          <p:cNvSpPr txBox="1"/>
          <p:nvPr/>
        </p:nvSpPr>
        <p:spPr>
          <a:xfrm>
            <a:off x="657724" y="2089969"/>
            <a:ext cx="5946675" cy="954107"/>
          </a:xfrm>
          <a:prstGeom prst="rect">
            <a:avLst/>
          </a:prstGeom>
          <a:noFill/>
        </p:spPr>
        <p:txBody>
          <a:bodyPr wrap="square" rtlCol="0">
            <a:spAutoFit/>
          </a:bodyPr>
          <a:lstStyle/>
          <a:p>
            <a:r>
              <a:rPr lang="en-US" sz="2800" dirty="0"/>
              <a:t>W</a:t>
            </a:r>
            <a:r>
              <a:rPr lang="en-US" sz="2800" dirty="0" smtClean="0"/>
              <a:t>e </a:t>
            </a:r>
            <a:r>
              <a:rPr lang="en-US" sz="2800" dirty="0"/>
              <a:t>pray for 2</a:t>
            </a:r>
            <a:r>
              <a:rPr lang="en-US" sz="2800" baseline="30000" dirty="0"/>
              <a:t>nd</a:t>
            </a:r>
            <a:r>
              <a:rPr lang="en-US" sz="2800" dirty="0"/>
              <a:t> graders as they go to first communion</a:t>
            </a:r>
          </a:p>
        </p:txBody>
      </p:sp>
      <p:sp>
        <p:nvSpPr>
          <p:cNvPr id="8" name="TextBox 7"/>
          <p:cNvSpPr txBox="1"/>
          <p:nvPr/>
        </p:nvSpPr>
        <p:spPr>
          <a:xfrm>
            <a:off x="657724" y="3224661"/>
            <a:ext cx="5946675" cy="954107"/>
          </a:xfrm>
          <a:prstGeom prst="rect">
            <a:avLst/>
          </a:prstGeom>
          <a:noFill/>
        </p:spPr>
        <p:txBody>
          <a:bodyPr wrap="square" rtlCol="0">
            <a:spAutoFit/>
          </a:bodyPr>
          <a:lstStyle/>
          <a:p>
            <a:r>
              <a:rPr lang="en-US" sz="2800" dirty="0" smtClean="0"/>
              <a:t>We pray for our high school students when they are getting confirmed</a:t>
            </a:r>
            <a:endParaRPr lang="en-US" sz="2800" dirty="0"/>
          </a:p>
        </p:txBody>
      </p:sp>
      <p:sp>
        <p:nvSpPr>
          <p:cNvPr id="10" name="TextBox 9"/>
          <p:cNvSpPr txBox="1"/>
          <p:nvPr/>
        </p:nvSpPr>
        <p:spPr>
          <a:xfrm>
            <a:off x="657724" y="4333426"/>
            <a:ext cx="5946675" cy="523220"/>
          </a:xfrm>
          <a:prstGeom prst="rect">
            <a:avLst/>
          </a:prstGeom>
          <a:noFill/>
        </p:spPr>
        <p:txBody>
          <a:bodyPr wrap="square" rtlCol="0">
            <a:spAutoFit/>
          </a:bodyPr>
          <a:lstStyle/>
          <a:p>
            <a:r>
              <a:rPr lang="en-US" sz="2800" dirty="0" smtClean="0"/>
              <a:t>We pray for the sick</a:t>
            </a:r>
            <a:endParaRPr lang="en-US" sz="2800" dirty="0"/>
          </a:p>
        </p:txBody>
      </p:sp>
    </p:spTree>
    <p:extLst>
      <p:ext uri="{BB962C8B-B14F-4D97-AF65-F5344CB8AC3E}">
        <p14:creationId xmlns:p14="http://schemas.microsoft.com/office/powerpoint/2010/main" val="3961777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1069" y="2086289"/>
            <a:ext cx="4424519" cy="3271771"/>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4" y="1389892"/>
            <a:ext cx="6682289" cy="523220"/>
          </a:xfrm>
          <a:prstGeom prst="rect">
            <a:avLst/>
          </a:prstGeom>
          <a:noFill/>
        </p:spPr>
        <p:txBody>
          <a:bodyPr wrap="square" rtlCol="0">
            <a:spAutoFit/>
          </a:bodyPr>
          <a:lstStyle/>
          <a:p>
            <a:r>
              <a:rPr lang="en-US" sz="2800" dirty="0"/>
              <a:t>We pray for a baby at baptism</a:t>
            </a:r>
          </a:p>
        </p:txBody>
      </p:sp>
      <p:sp>
        <p:nvSpPr>
          <p:cNvPr id="7" name="TextBox 6"/>
          <p:cNvSpPr txBox="1"/>
          <p:nvPr/>
        </p:nvSpPr>
        <p:spPr>
          <a:xfrm>
            <a:off x="657724" y="2089969"/>
            <a:ext cx="5946675" cy="954107"/>
          </a:xfrm>
          <a:prstGeom prst="rect">
            <a:avLst/>
          </a:prstGeom>
          <a:noFill/>
        </p:spPr>
        <p:txBody>
          <a:bodyPr wrap="square" rtlCol="0">
            <a:spAutoFit/>
          </a:bodyPr>
          <a:lstStyle/>
          <a:p>
            <a:r>
              <a:rPr lang="en-US" sz="2800" dirty="0"/>
              <a:t>W</a:t>
            </a:r>
            <a:r>
              <a:rPr lang="en-US" sz="2800" dirty="0" smtClean="0"/>
              <a:t>e </a:t>
            </a:r>
            <a:r>
              <a:rPr lang="en-US" sz="2800" dirty="0"/>
              <a:t>pray for 2</a:t>
            </a:r>
            <a:r>
              <a:rPr lang="en-US" sz="2800" baseline="30000" dirty="0"/>
              <a:t>nd</a:t>
            </a:r>
            <a:r>
              <a:rPr lang="en-US" sz="2800" dirty="0"/>
              <a:t> graders as they go to first communion</a:t>
            </a:r>
          </a:p>
        </p:txBody>
      </p:sp>
      <p:sp>
        <p:nvSpPr>
          <p:cNvPr id="8" name="TextBox 7"/>
          <p:cNvSpPr txBox="1"/>
          <p:nvPr/>
        </p:nvSpPr>
        <p:spPr>
          <a:xfrm>
            <a:off x="657724" y="3224661"/>
            <a:ext cx="5946675" cy="954107"/>
          </a:xfrm>
          <a:prstGeom prst="rect">
            <a:avLst/>
          </a:prstGeom>
          <a:noFill/>
        </p:spPr>
        <p:txBody>
          <a:bodyPr wrap="square" rtlCol="0">
            <a:spAutoFit/>
          </a:bodyPr>
          <a:lstStyle/>
          <a:p>
            <a:r>
              <a:rPr lang="en-US" sz="2800" dirty="0" smtClean="0"/>
              <a:t>We pray for our high school students when they are getting confirmed</a:t>
            </a:r>
            <a:endParaRPr lang="en-US" sz="2800" dirty="0"/>
          </a:p>
        </p:txBody>
      </p:sp>
      <p:sp>
        <p:nvSpPr>
          <p:cNvPr id="10" name="TextBox 9"/>
          <p:cNvSpPr txBox="1"/>
          <p:nvPr/>
        </p:nvSpPr>
        <p:spPr>
          <a:xfrm>
            <a:off x="657724" y="4333426"/>
            <a:ext cx="5946675" cy="523220"/>
          </a:xfrm>
          <a:prstGeom prst="rect">
            <a:avLst/>
          </a:prstGeom>
          <a:noFill/>
        </p:spPr>
        <p:txBody>
          <a:bodyPr wrap="square" rtlCol="0">
            <a:spAutoFit/>
          </a:bodyPr>
          <a:lstStyle/>
          <a:p>
            <a:r>
              <a:rPr lang="en-US" sz="2800" dirty="0" smtClean="0"/>
              <a:t>We pray for the sick</a:t>
            </a:r>
            <a:endParaRPr lang="en-US" sz="2800" dirty="0"/>
          </a:p>
        </p:txBody>
      </p:sp>
      <p:sp>
        <p:nvSpPr>
          <p:cNvPr id="11" name="TextBox 10"/>
          <p:cNvSpPr txBox="1"/>
          <p:nvPr/>
        </p:nvSpPr>
        <p:spPr>
          <a:xfrm>
            <a:off x="657724" y="5027346"/>
            <a:ext cx="5946675" cy="954107"/>
          </a:xfrm>
          <a:prstGeom prst="rect">
            <a:avLst/>
          </a:prstGeom>
          <a:noFill/>
        </p:spPr>
        <p:txBody>
          <a:bodyPr wrap="square" rtlCol="0">
            <a:spAutoFit/>
          </a:bodyPr>
          <a:lstStyle/>
          <a:p>
            <a:r>
              <a:rPr lang="en-US" sz="2800" dirty="0" smtClean="0"/>
              <a:t>We pray for someone turning over a new leaf in confession</a:t>
            </a:r>
            <a:endParaRPr lang="en-US" sz="2800" dirty="0"/>
          </a:p>
        </p:txBody>
      </p:sp>
    </p:spTree>
    <p:extLst>
      <p:ext uri="{BB962C8B-B14F-4D97-AF65-F5344CB8AC3E}">
        <p14:creationId xmlns:p14="http://schemas.microsoft.com/office/powerpoint/2010/main" val="2195928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7654" y="2181727"/>
            <a:ext cx="5187306" cy="2914606"/>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979930" cy="2246769"/>
          </a:xfrm>
          <a:prstGeom prst="rect">
            <a:avLst/>
          </a:prstGeom>
          <a:noFill/>
        </p:spPr>
        <p:txBody>
          <a:bodyPr wrap="square" rtlCol="0">
            <a:spAutoFit/>
          </a:bodyPr>
          <a:lstStyle/>
          <a:p>
            <a:r>
              <a:rPr lang="en-US" sz="2800" dirty="0"/>
              <a:t>Sacraments are times when the COMMUNITY OF FAITH/THE CHURCH, that Jesus started and wanted to be part of our spiritual lives, gathers to pray in certain </a:t>
            </a:r>
            <a:r>
              <a:rPr lang="en-US" sz="2800" dirty="0" smtClean="0"/>
              <a:t>ways ...</a:t>
            </a:r>
            <a:endParaRPr lang="en-US" sz="2800" dirty="0"/>
          </a:p>
        </p:txBody>
      </p:sp>
    </p:spTree>
    <p:extLst>
      <p:ext uri="{BB962C8B-B14F-4D97-AF65-F5344CB8AC3E}">
        <p14:creationId xmlns:p14="http://schemas.microsoft.com/office/powerpoint/2010/main" val="3184549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9789" y="1507718"/>
            <a:ext cx="3513222" cy="4426660"/>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979930" cy="2246769"/>
          </a:xfrm>
          <a:prstGeom prst="rect">
            <a:avLst/>
          </a:prstGeom>
          <a:noFill/>
        </p:spPr>
        <p:txBody>
          <a:bodyPr wrap="square" rtlCol="0">
            <a:spAutoFit/>
          </a:bodyPr>
          <a:lstStyle/>
          <a:p>
            <a:r>
              <a:rPr lang="en-US" sz="2800" dirty="0"/>
              <a:t>St. Augustine, in the 4</a:t>
            </a:r>
            <a:r>
              <a:rPr lang="en-US" sz="2800" baseline="30000" dirty="0"/>
              <a:t>th</a:t>
            </a:r>
            <a:r>
              <a:rPr lang="en-US" sz="2800" dirty="0"/>
              <a:t> century, once famously wrote that sacraments are “visible signs of invisible grace.”  Which gives us a glimpse into maybe WHY Jesus wanted there to be a </a:t>
            </a:r>
            <a:r>
              <a:rPr lang="en-US" sz="2800" dirty="0" smtClean="0"/>
              <a:t>CHURCH.</a:t>
            </a:r>
            <a:endParaRPr lang="en-US" sz="2800" dirty="0"/>
          </a:p>
        </p:txBody>
      </p:sp>
    </p:spTree>
    <p:extLst>
      <p:ext uri="{BB962C8B-B14F-4D97-AF65-F5344CB8AC3E}">
        <p14:creationId xmlns:p14="http://schemas.microsoft.com/office/powerpoint/2010/main" val="2443200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9408" y="1710339"/>
            <a:ext cx="5383413" cy="3685566"/>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979930" cy="2246769"/>
          </a:xfrm>
          <a:prstGeom prst="rect">
            <a:avLst/>
          </a:prstGeom>
          <a:noFill/>
        </p:spPr>
        <p:txBody>
          <a:bodyPr wrap="square" rtlCol="0">
            <a:spAutoFit/>
          </a:bodyPr>
          <a:lstStyle/>
          <a:p>
            <a:r>
              <a:rPr lang="en-US" sz="2800" dirty="0"/>
              <a:t>I</a:t>
            </a:r>
            <a:r>
              <a:rPr lang="en-US" sz="2800" dirty="0" smtClean="0"/>
              <a:t>f </a:t>
            </a:r>
            <a:r>
              <a:rPr lang="en-US" sz="2800" dirty="0"/>
              <a:t>our glimpses of heaven are any indication, certainly in Heaven they PRAY together and have a VISIBLE sign for all in heaven through their shared praise of God and prayers </a:t>
            </a:r>
            <a:r>
              <a:rPr lang="en-US" sz="2800" dirty="0" smtClean="0"/>
              <a:t>together.</a:t>
            </a:r>
            <a:endParaRPr lang="en-US" sz="2800" dirty="0"/>
          </a:p>
        </p:txBody>
      </p:sp>
    </p:spTree>
    <p:extLst>
      <p:ext uri="{BB962C8B-B14F-4D97-AF65-F5344CB8AC3E}">
        <p14:creationId xmlns:p14="http://schemas.microsoft.com/office/powerpoint/2010/main" val="1437902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9408" y="1866067"/>
            <a:ext cx="5383413" cy="3374110"/>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2246769"/>
          </a:xfrm>
          <a:prstGeom prst="rect">
            <a:avLst/>
          </a:prstGeom>
          <a:noFill/>
        </p:spPr>
        <p:txBody>
          <a:bodyPr wrap="square" rtlCol="0">
            <a:spAutoFit/>
          </a:bodyPr>
          <a:lstStyle/>
          <a:p>
            <a:r>
              <a:rPr lang="en-US" sz="2800" dirty="0" smtClean="0"/>
              <a:t>The Church </a:t>
            </a:r>
            <a:r>
              <a:rPr lang="en-US" sz="2800" dirty="0"/>
              <a:t>exists to help people to experience </a:t>
            </a:r>
            <a:r>
              <a:rPr lang="en-US" sz="2800" dirty="0" smtClean="0"/>
              <a:t>God ... with </a:t>
            </a:r>
            <a:r>
              <a:rPr lang="en-US" sz="2800" dirty="0"/>
              <a:t>a little bit of </a:t>
            </a:r>
            <a:r>
              <a:rPr lang="en-US" sz="2800" dirty="0" smtClean="0"/>
              <a:t>help ... through </a:t>
            </a:r>
            <a:r>
              <a:rPr lang="en-US" sz="2800" dirty="0"/>
              <a:t>the gift of the Eucharist so we can see God in the palm of our hand</a:t>
            </a:r>
          </a:p>
        </p:txBody>
      </p:sp>
    </p:spTree>
    <p:extLst>
      <p:ext uri="{BB962C8B-B14F-4D97-AF65-F5344CB8AC3E}">
        <p14:creationId xmlns:p14="http://schemas.microsoft.com/office/powerpoint/2010/main" val="3514106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9657" y="1866066"/>
            <a:ext cx="4812743" cy="3558849"/>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1384995"/>
          </a:xfrm>
          <a:prstGeom prst="rect">
            <a:avLst/>
          </a:prstGeom>
          <a:noFill/>
        </p:spPr>
        <p:txBody>
          <a:bodyPr wrap="square" rtlCol="0">
            <a:spAutoFit/>
          </a:bodyPr>
          <a:lstStyle/>
          <a:p>
            <a:r>
              <a:rPr lang="en-US" sz="2800" dirty="0"/>
              <a:t>O</a:t>
            </a:r>
            <a:r>
              <a:rPr lang="en-US" sz="2800" dirty="0" smtClean="0"/>
              <a:t>r </a:t>
            </a:r>
            <a:r>
              <a:rPr lang="en-US" sz="2800" dirty="0"/>
              <a:t>in the words of the priest that (hopefully) express the love of God and forgiveness of God in </a:t>
            </a:r>
            <a:r>
              <a:rPr lang="en-US" sz="2800" dirty="0" smtClean="0"/>
              <a:t>confession.</a:t>
            </a:r>
            <a:endParaRPr lang="en-US" sz="2800" dirty="0"/>
          </a:p>
        </p:txBody>
      </p:sp>
    </p:spTree>
    <p:extLst>
      <p:ext uri="{BB962C8B-B14F-4D97-AF65-F5344CB8AC3E}">
        <p14:creationId xmlns:p14="http://schemas.microsoft.com/office/powerpoint/2010/main" val="2562982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8012" y="1710338"/>
            <a:ext cx="5602091" cy="3727936"/>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1384995"/>
          </a:xfrm>
          <a:prstGeom prst="rect">
            <a:avLst/>
          </a:prstGeom>
          <a:noFill/>
        </p:spPr>
        <p:txBody>
          <a:bodyPr wrap="square" rtlCol="0">
            <a:spAutoFit/>
          </a:bodyPr>
          <a:lstStyle/>
          <a:p>
            <a:r>
              <a:rPr lang="en-US" sz="2800" dirty="0"/>
              <a:t>O</a:t>
            </a:r>
            <a:r>
              <a:rPr lang="en-US" sz="2800" dirty="0" smtClean="0"/>
              <a:t>r </a:t>
            </a:r>
            <a:r>
              <a:rPr lang="en-US" sz="2800" dirty="0"/>
              <a:t>in the Oil of the Sick and the prayers and the laying on of hands in the Sacrament of the Sick.</a:t>
            </a:r>
          </a:p>
        </p:txBody>
      </p:sp>
    </p:spTree>
    <p:extLst>
      <p:ext uri="{BB962C8B-B14F-4D97-AF65-F5344CB8AC3E}">
        <p14:creationId xmlns:p14="http://schemas.microsoft.com/office/powerpoint/2010/main" val="948507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833" y="1710338"/>
            <a:ext cx="5266449" cy="3727936"/>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1815882"/>
          </a:xfrm>
          <a:prstGeom prst="rect">
            <a:avLst/>
          </a:prstGeom>
          <a:noFill/>
        </p:spPr>
        <p:txBody>
          <a:bodyPr wrap="square" rtlCol="0">
            <a:spAutoFit/>
          </a:bodyPr>
          <a:lstStyle/>
          <a:p>
            <a:r>
              <a:rPr lang="en-US" sz="2800" dirty="0" smtClean="0"/>
              <a:t>Indeed</a:t>
            </a:r>
            <a:r>
              <a:rPr lang="en-US" sz="2800" dirty="0"/>
              <a:t>, if one confesses ones sins all alone, sincerely, we are </a:t>
            </a:r>
            <a:r>
              <a:rPr lang="en-US" sz="2800" dirty="0" smtClean="0"/>
              <a:t>forgiven ... but </a:t>
            </a:r>
            <a:r>
              <a:rPr lang="en-US" sz="2800" dirty="0"/>
              <a:t>then again, all we usually hear is the churning silence when we do that</a:t>
            </a:r>
          </a:p>
        </p:txBody>
      </p:sp>
    </p:spTree>
    <p:extLst>
      <p:ext uri="{BB962C8B-B14F-4D97-AF65-F5344CB8AC3E}">
        <p14:creationId xmlns:p14="http://schemas.microsoft.com/office/powerpoint/2010/main" val="3972181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833" y="2003451"/>
            <a:ext cx="5266449" cy="3141709"/>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3108543"/>
          </a:xfrm>
          <a:prstGeom prst="rect">
            <a:avLst/>
          </a:prstGeom>
          <a:noFill/>
        </p:spPr>
        <p:txBody>
          <a:bodyPr wrap="square" rtlCol="0">
            <a:spAutoFit/>
          </a:bodyPr>
          <a:lstStyle/>
          <a:p>
            <a:r>
              <a:rPr lang="en-US" sz="2800" dirty="0" smtClean="0"/>
              <a:t>So </a:t>
            </a:r>
            <a:r>
              <a:rPr lang="en-US" sz="2800" dirty="0"/>
              <a:t>a Sacrament offers (to quote St. Augustine again and to paraphrase him)  “visible and audible” signs of God’s </a:t>
            </a:r>
            <a:r>
              <a:rPr lang="en-US" sz="2800" dirty="0" smtClean="0"/>
              <a:t>grace ... and </a:t>
            </a:r>
            <a:r>
              <a:rPr lang="en-US" sz="2800" dirty="0"/>
              <a:t>even that God is now offered to us in the scented oil or incense or the taste of bread and </a:t>
            </a:r>
            <a:r>
              <a:rPr lang="en-US" sz="2800" dirty="0" smtClean="0"/>
              <a:t>wine ...</a:t>
            </a:r>
            <a:endParaRPr lang="en-US" sz="2800" dirty="0"/>
          </a:p>
        </p:txBody>
      </p:sp>
    </p:spTree>
    <p:extLst>
      <p:ext uri="{BB962C8B-B14F-4D97-AF65-F5344CB8AC3E}">
        <p14:creationId xmlns:p14="http://schemas.microsoft.com/office/powerpoint/2010/main" val="3266399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PURGATORY AND HEAVEN</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8648" y="1344008"/>
            <a:ext cx="4169789" cy="3458145"/>
          </a:xfrm>
          <a:prstGeom prst="rect">
            <a:avLst/>
          </a:prstGeom>
        </p:spPr>
      </p:pic>
      <p:sp>
        <p:nvSpPr>
          <p:cNvPr id="4" name="TextBox 3"/>
          <p:cNvSpPr txBox="1"/>
          <p:nvPr/>
        </p:nvSpPr>
        <p:spPr>
          <a:xfrm>
            <a:off x="589183" y="1187118"/>
            <a:ext cx="7014774" cy="523220"/>
          </a:xfrm>
          <a:prstGeom prst="rect">
            <a:avLst/>
          </a:prstGeom>
          <a:noFill/>
        </p:spPr>
        <p:txBody>
          <a:bodyPr wrap="square" rtlCol="0">
            <a:spAutoFit/>
          </a:bodyPr>
          <a:lstStyle/>
          <a:p>
            <a:pPr marL="285750" indent="-285750">
              <a:buFont typeface="Wingdings" panose="05000000000000000000" pitchFamily="2" charset="2"/>
              <a:buChar char="v"/>
            </a:pPr>
            <a:r>
              <a:rPr lang="en-US" sz="2800" dirty="0" smtClean="0"/>
              <a:t>Being Saved</a:t>
            </a:r>
            <a:endParaRPr lang="en-US" sz="2800" dirty="0"/>
          </a:p>
        </p:txBody>
      </p:sp>
      <p:sp>
        <p:nvSpPr>
          <p:cNvPr id="9" name="TextBox 8"/>
          <p:cNvSpPr txBox="1"/>
          <p:nvPr/>
        </p:nvSpPr>
        <p:spPr>
          <a:xfrm>
            <a:off x="866272" y="1780675"/>
            <a:ext cx="6128085" cy="1815882"/>
          </a:xfrm>
          <a:prstGeom prst="rect">
            <a:avLst/>
          </a:prstGeom>
          <a:noFill/>
        </p:spPr>
        <p:txBody>
          <a:bodyPr wrap="square" rtlCol="0">
            <a:spAutoFit/>
          </a:bodyPr>
          <a:lstStyle/>
          <a:p>
            <a:r>
              <a:rPr lang="en-US" sz="2800" dirty="0"/>
              <a:t>For some Christians it is all handed over to </a:t>
            </a:r>
            <a:r>
              <a:rPr lang="en-US" sz="2800" dirty="0" smtClean="0"/>
              <a:t>Jesus … that </a:t>
            </a:r>
            <a:r>
              <a:rPr lang="en-US" sz="2800" dirty="0"/>
              <a:t>we are sinners, but that the Cross at Calvary saves us….in this life and in the next.</a:t>
            </a:r>
          </a:p>
        </p:txBody>
      </p:sp>
    </p:spTree>
    <p:extLst>
      <p:ext uri="{BB962C8B-B14F-4D97-AF65-F5344CB8AC3E}">
        <p14:creationId xmlns:p14="http://schemas.microsoft.com/office/powerpoint/2010/main" val="3651411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3189" y="2441958"/>
            <a:ext cx="5850497" cy="2132993"/>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3108543"/>
          </a:xfrm>
          <a:prstGeom prst="rect">
            <a:avLst/>
          </a:prstGeom>
          <a:noFill/>
        </p:spPr>
        <p:txBody>
          <a:bodyPr wrap="square" rtlCol="0">
            <a:spAutoFit/>
          </a:bodyPr>
          <a:lstStyle/>
          <a:p>
            <a:r>
              <a:rPr lang="en-US" sz="2800" dirty="0"/>
              <a:t>God’s grace is always available to everyone, everywhere, but we believe that it was Jesus’s intention that the Church offer people some help in finding and experience that </a:t>
            </a:r>
            <a:r>
              <a:rPr lang="en-US" sz="2800" dirty="0" smtClean="0"/>
              <a:t>grace ... and </a:t>
            </a:r>
            <a:r>
              <a:rPr lang="en-US" sz="2800" dirty="0"/>
              <a:t>one way we think the Church does that is through sacraments.</a:t>
            </a:r>
          </a:p>
        </p:txBody>
      </p:sp>
    </p:spTree>
    <p:extLst>
      <p:ext uri="{BB962C8B-B14F-4D97-AF65-F5344CB8AC3E}">
        <p14:creationId xmlns:p14="http://schemas.microsoft.com/office/powerpoint/2010/main" val="4188186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757" y="1710338"/>
            <a:ext cx="4953679" cy="3630178"/>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1815882"/>
          </a:xfrm>
          <a:prstGeom prst="rect">
            <a:avLst/>
          </a:prstGeom>
          <a:noFill/>
        </p:spPr>
        <p:txBody>
          <a:bodyPr wrap="square" rtlCol="0">
            <a:spAutoFit/>
          </a:bodyPr>
          <a:lstStyle/>
          <a:p>
            <a:r>
              <a:rPr lang="en-US" sz="2800" dirty="0"/>
              <a:t>There are also seven official sacraments of Church, of the faith community.  They are all  communal prayer forms.</a:t>
            </a:r>
          </a:p>
        </p:txBody>
      </p:sp>
    </p:spTree>
    <p:extLst>
      <p:ext uri="{BB962C8B-B14F-4D97-AF65-F5344CB8AC3E}">
        <p14:creationId xmlns:p14="http://schemas.microsoft.com/office/powerpoint/2010/main" val="294115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8083" y="1891417"/>
            <a:ext cx="5260353" cy="3087989"/>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1815882"/>
          </a:xfrm>
          <a:prstGeom prst="rect">
            <a:avLst/>
          </a:prstGeom>
          <a:noFill/>
        </p:spPr>
        <p:txBody>
          <a:bodyPr wrap="square" rtlCol="0">
            <a:spAutoFit/>
          </a:bodyPr>
          <a:lstStyle/>
          <a:p>
            <a:r>
              <a:rPr lang="en-US" sz="2800" dirty="0"/>
              <a:t>In their communal prayer, Catholics like a lot of singing, oil, fire, water, chanting, sitting and standing --  experiencing --  the more the better. </a:t>
            </a:r>
          </a:p>
        </p:txBody>
      </p:sp>
    </p:spTree>
    <p:extLst>
      <p:ext uri="{BB962C8B-B14F-4D97-AF65-F5344CB8AC3E}">
        <p14:creationId xmlns:p14="http://schemas.microsoft.com/office/powerpoint/2010/main" val="625772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874" y="2225419"/>
            <a:ext cx="5340562" cy="2384178"/>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523220"/>
          </a:xfrm>
          <a:prstGeom prst="rect">
            <a:avLst/>
          </a:prstGeom>
          <a:noFill/>
        </p:spPr>
        <p:txBody>
          <a:bodyPr wrap="square" rtlCol="0">
            <a:spAutoFit/>
          </a:bodyPr>
          <a:lstStyle/>
          <a:p>
            <a:r>
              <a:rPr lang="en-US" sz="2800" dirty="0" smtClean="0"/>
              <a:t>Why? </a:t>
            </a:r>
            <a:endParaRPr lang="en-US" sz="28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0352" y="3868300"/>
            <a:ext cx="2989028" cy="1971026"/>
          </a:xfrm>
          <a:prstGeom prst="rect">
            <a:avLst/>
          </a:prstGeom>
        </p:spPr>
      </p:pic>
    </p:spTree>
    <p:extLst>
      <p:ext uri="{BB962C8B-B14F-4D97-AF65-F5344CB8AC3E}">
        <p14:creationId xmlns:p14="http://schemas.microsoft.com/office/powerpoint/2010/main" val="4294162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808" y="1891417"/>
            <a:ext cx="5300695" cy="3322267"/>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1815882"/>
          </a:xfrm>
          <a:prstGeom prst="rect">
            <a:avLst/>
          </a:prstGeom>
          <a:noFill/>
        </p:spPr>
        <p:txBody>
          <a:bodyPr wrap="square" rtlCol="0">
            <a:spAutoFit/>
          </a:bodyPr>
          <a:lstStyle/>
          <a:p>
            <a:r>
              <a:rPr lang="en-US" sz="2800" dirty="0"/>
              <a:t>Not because these things tell us what to do like the points, ideas and arguments of a good, logical homily or </a:t>
            </a:r>
            <a:r>
              <a:rPr lang="en-US" sz="2800" dirty="0" smtClean="0"/>
              <a:t>sermon.</a:t>
            </a:r>
            <a:endParaRPr lang="en-US" sz="2800" dirty="0"/>
          </a:p>
        </p:txBody>
      </p:sp>
    </p:spTree>
    <p:extLst>
      <p:ext uri="{BB962C8B-B14F-4D97-AF65-F5344CB8AC3E}">
        <p14:creationId xmlns:p14="http://schemas.microsoft.com/office/powerpoint/2010/main" val="1782411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808" y="2030391"/>
            <a:ext cx="5300695" cy="3044318"/>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1384995"/>
          </a:xfrm>
          <a:prstGeom prst="rect">
            <a:avLst/>
          </a:prstGeom>
          <a:noFill/>
        </p:spPr>
        <p:txBody>
          <a:bodyPr wrap="square" rtlCol="0">
            <a:spAutoFit/>
          </a:bodyPr>
          <a:lstStyle/>
          <a:p>
            <a:r>
              <a:rPr lang="en-US" sz="2800" dirty="0" smtClean="0"/>
              <a:t>… but </a:t>
            </a:r>
            <a:r>
              <a:rPr lang="en-US" sz="2800" dirty="0"/>
              <a:t>because, people’s lives are changed when they gather in with reverence and without rushing. </a:t>
            </a:r>
          </a:p>
        </p:txBody>
      </p:sp>
    </p:spTree>
    <p:extLst>
      <p:ext uri="{BB962C8B-B14F-4D97-AF65-F5344CB8AC3E}">
        <p14:creationId xmlns:p14="http://schemas.microsoft.com/office/powerpoint/2010/main" val="1173989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9439" y="2030391"/>
            <a:ext cx="5061297" cy="3355860"/>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3108543"/>
          </a:xfrm>
          <a:prstGeom prst="rect">
            <a:avLst/>
          </a:prstGeom>
          <a:noFill/>
        </p:spPr>
        <p:txBody>
          <a:bodyPr wrap="square" rtlCol="0">
            <a:spAutoFit/>
          </a:bodyPr>
          <a:lstStyle/>
          <a:p>
            <a:r>
              <a:rPr lang="en-US" sz="2800" dirty="0"/>
              <a:t>So we shake our hands with our neighbors, not our fists at them, and we get new images from scripture and our brothers and sisters that help us to glimpse into the way we will live in the Kingdom, where Jesus is the first born. </a:t>
            </a:r>
          </a:p>
        </p:txBody>
      </p:sp>
    </p:spTree>
    <p:extLst>
      <p:ext uri="{BB962C8B-B14F-4D97-AF65-F5344CB8AC3E}">
        <p14:creationId xmlns:p14="http://schemas.microsoft.com/office/powerpoint/2010/main" val="3944924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9439" y="1941203"/>
            <a:ext cx="5061297" cy="2475463"/>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1384995"/>
          </a:xfrm>
          <a:prstGeom prst="rect">
            <a:avLst/>
          </a:prstGeom>
          <a:noFill/>
        </p:spPr>
        <p:txBody>
          <a:bodyPr wrap="square" rtlCol="0">
            <a:spAutoFit/>
          </a:bodyPr>
          <a:lstStyle/>
          <a:p>
            <a:r>
              <a:rPr lang="en-US" sz="2800" dirty="0"/>
              <a:t>To remember we have dignity, and to offer that freedom and dignity to all the world.</a:t>
            </a:r>
          </a:p>
        </p:txBody>
      </p:sp>
    </p:spTree>
    <p:extLst>
      <p:ext uri="{BB962C8B-B14F-4D97-AF65-F5344CB8AC3E}">
        <p14:creationId xmlns:p14="http://schemas.microsoft.com/office/powerpoint/2010/main" val="1421121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129" y="1913112"/>
            <a:ext cx="5410608" cy="2378113"/>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523220"/>
          </a:xfrm>
          <a:prstGeom prst="rect">
            <a:avLst/>
          </a:prstGeom>
          <a:noFill/>
        </p:spPr>
        <p:txBody>
          <a:bodyPr wrap="square" rtlCol="0">
            <a:spAutoFit/>
          </a:bodyPr>
          <a:lstStyle/>
          <a:p>
            <a:r>
              <a:rPr lang="en-US" sz="2800" dirty="0" smtClean="0"/>
              <a:t>The seven Sacraments:</a:t>
            </a:r>
            <a:endParaRPr lang="en-US" sz="2800" dirty="0"/>
          </a:p>
        </p:txBody>
      </p:sp>
    </p:spTree>
    <p:extLst>
      <p:ext uri="{BB962C8B-B14F-4D97-AF65-F5344CB8AC3E}">
        <p14:creationId xmlns:p14="http://schemas.microsoft.com/office/powerpoint/2010/main" val="1236697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SACRAMENTS</a:t>
            </a:r>
            <a:endParaRPr lang="en-US" sz="4800" b="1" dirty="0">
              <a:solidFill>
                <a:schemeClr val="bg2">
                  <a:lumMod val="1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657" y="1941203"/>
            <a:ext cx="4268849" cy="2855386"/>
          </a:xfrm>
          <a:prstGeom prst="rect">
            <a:avLst/>
          </a:prstGeom>
        </p:spPr>
      </p:pic>
      <p:sp>
        <p:nvSpPr>
          <p:cNvPr id="4" name="TextBox 3"/>
          <p:cNvSpPr txBox="1"/>
          <p:nvPr/>
        </p:nvSpPr>
        <p:spPr>
          <a:xfrm>
            <a:off x="589182" y="1187118"/>
            <a:ext cx="4752839" cy="523220"/>
          </a:xfrm>
          <a:prstGeom prst="rect">
            <a:avLst/>
          </a:prstGeom>
          <a:noFill/>
        </p:spPr>
        <p:txBody>
          <a:bodyPr wrap="square" rtlCol="0">
            <a:spAutoFit/>
          </a:bodyPr>
          <a:lstStyle/>
          <a:p>
            <a:endParaRPr lang="en-US" sz="2800" b="1" dirty="0"/>
          </a:p>
        </p:txBody>
      </p:sp>
      <p:sp>
        <p:nvSpPr>
          <p:cNvPr id="9" name="TextBox 8"/>
          <p:cNvSpPr txBox="1"/>
          <p:nvPr/>
        </p:nvSpPr>
        <p:spPr>
          <a:xfrm>
            <a:off x="657725" y="1389892"/>
            <a:ext cx="5701683" cy="523220"/>
          </a:xfrm>
          <a:prstGeom prst="rect">
            <a:avLst/>
          </a:prstGeom>
          <a:noFill/>
        </p:spPr>
        <p:txBody>
          <a:bodyPr wrap="square" rtlCol="0">
            <a:spAutoFit/>
          </a:bodyPr>
          <a:lstStyle/>
          <a:p>
            <a:r>
              <a:rPr lang="en-US" sz="2800" dirty="0" smtClean="0"/>
              <a:t>The seven Sacraments:</a:t>
            </a:r>
            <a:endParaRPr lang="en-US" sz="2800" dirty="0"/>
          </a:p>
        </p:txBody>
      </p:sp>
      <p:sp>
        <p:nvSpPr>
          <p:cNvPr id="7" name="TextBox 6"/>
          <p:cNvSpPr txBox="1"/>
          <p:nvPr/>
        </p:nvSpPr>
        <p:spPr>
          <a:xfrm>
            <a:off x="882310" y="1869562"/>
            <a:ext cx="5701683" cy="523220"/>
          </a:xfrm>
          <a:prstGeom prst="rect">
            <a:avLst/>
          </a:prstGeom>
          <a:noFill/>
        </p:spPr>
        <p:txBody>
          <a:bodyPr wrap="square" rtlCol="0">
            <a:spAutoFit/>
          </a:bodyPr>
          <a:lstStyle/>
          <a:p>
            <a:r>
              <a:rPr lang="en-US" sz="2800" dirty="0" smtClean="0"/>
              <a:t>Baptism</a:t>
            </a:r>
            <a:endParaRPr lang="en-US" sz="2800" dirty="0"/>
          </a:p>
        </p:txBody>
      </p:sp>
    </p:spTree>
    <p:extLst>
      <p:ext uri="{BB962C8B-B14F-4D97-AF65-F5344CB8AC3E}">
        <p14:creationId xmlns:p14="http://schemas.microsoft.com/office/powerpoint/2010/main" val="1831102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15504</TotalTime>
  <Words>10874</Words>
  <Application>Microsoft Office PowerPoint</Application>
  <PresentationFormat>Widescreen</PresentationFormat>
  <Paragraphs>866</Paragraphs>
  <Slides>241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241</vt:i4>
      </vt:variant>
    </vt:vector>
  </HeadingPairs>
  <TitlesOfParts>
    <vt:vector size="247" baseType="lpstr">
      <vt:lpstr>Arial</vt:lpstr>
      <vt:lpstr>Calibri</vt:lpstr>
      <vt:lpstr>Calibri Light</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CATHOLICISM 101,  Part 1.  May 20, 2018, 1230-130pm</dc:title>
  <dc:creator>Louisa Woolery</dc:creator>
  <cp:lastModifiedBy>Louisa Woolery</cp:lastModifiedBy>
  <cp:revision>226</cp:revision>
  <dcterms:created xsi:type="dcterms:W3CDTF">2018-05-18T18:08:11Z</dcterms:created>
  <dcterms:modified xsi:type="dcterms:W3CDTF">2018-07-31T17:16:41Z</dcterms:modified>
</cp:coreProperties>
</file>